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0" r:id="rId5"/>
    <p:sldId id="259" r:id="rId6"/>
    <p:sldId id="257" r:id="rId7"/>
    <p:sldId id="263" r:id="rId8"/>
    <p:sldId id="264"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Cady" initials="HC" lastIdx="5" clrIdx="0">
    <p:extLst>
      <p:ext uri="{19B8F6BF-5375-455C-9EA6-DF929625EA0E}">
        <p15:presenceInfo xmlns:p15="http://schemas.microsoft.com/office/powerpoint/2012/main" userId="Hannah Cad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33"/>
    <a:srgbClr val="7A00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5" d="100"/>
          <a:sy n="105" d="100"/>
        </p:scale>
        <p:origin x="76"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63F14D-68DB-4086-9587-E059FDDBC42A}"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D2494-49DE-4C07-B946-6B601E28715E}" type="slidenum">
              <a:rPr lang="en-US" smtClean="0"/>
              <a:t>‹#›</a:t>
            </a:fld>
            <a:endParaRPr lang="en-US"/>
          </a:p>
        </p:txBody>
      </p:sp>
    </p:spTree>
    <p:extLst>
      <p:ext uri="{BB962C8B-B14F-4D97-AF65-F5344CB8AC3E}">
        <p14:creationId xmlns:p14="http://schemas.microsoft.com/office/powerpoint/2010/main" val="677925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63F14D-68DB-4086-9587-E059FDDBC42A}"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D2494-49DE-4C07-B946-6B601E28715E}" type="slidenum">
              <a:rPr lang="en-US" smtClean="0"/>
              <a:t>‹#›</a:t>
            </a:fld>
            <a:endParaRPr lang="en-US"/>
          </a:p>
        </p:txBody>
      </p:sp>
    </p:spTree>
    <p:extLst>
      <p:ext uri="{BB962C8B-B14F-4D97-AF65-F5344CB8AC3E}">
        <p14:creationId xmlns:p14="http://schemas.microsoft.com/office/powerpoint/2010/main" val="761087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63F14D-68DB-4086-9587-E059FDDBC42A}"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D2494-49DE-4C07-B946-6B601E28715E}" type="slidenum">
              <a:rPr lang="en-US" smtClean="0"/>
              <a:t>‹#›</a:t>
            </a:fld>
            <a:endParaRPr lang="en-US"/>
          </a:p>
        </p:txBody>
      </p:sp>
    </p:spTree>
    <p:extLst>
      <p:ext uri="{BB962C8B-B14F-4D97-AF65-F5344CB8AC3E}">
        <p14:creationId xmlns:p14="http://schemas.microsoft.com/office/powerpoint/2010/main" val="4082060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63F14D-68DB-4086-9587-E059FDDBC42A}"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D2494-49DE-4C07-B946-6B601E28715E}" type="slidenum">
              <a:rPr lang="en-US" smtClean="0"/>
              <a:t>‹#›</a:t>
            </a:fld>
            <a:endParaRPr lang="en-US"/>
          </a:p>
        </p:txBody>
      </p:sp>
    </p:spTree>
    <p:extLst>
      <p:ext uri="{BB962C8B-B14F-4D97-AF65-F5344CB8AC3E}">
        <p14:creationId xmlns:p14="http://schemas.microsoft.com/office/powerpoint/2010/main" val="143518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63F14D-68DB-4086-9587-E059FDDBC42A}"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D2494-49DE-4C07-B946-6B601E28715E}" type="slidenum">
              <a:rPr lang="en-US" smtClean="0"/>
              <a:t>‹#›</a:t>
            </a:fld>
            <a:endParaRPr lang="en-US"/>
          </a:p>
        </p:txBody>
      </p:sp>
    </p:spTree>
    <p:extLst>
      <p:ext uri="{BB962C8B-B14F-4D97-AF65-F5344CB8AC3E}">
        <p14:creationId xmlns:p14="http://schemas.microsoft.com/office/powerpoint/2010/main" val="240581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63F14D-68DB-4086-9587-E059FDDBC42A}"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D2494-49DE-4C07-B946-6B601E28715E}" type="slidenum">
              <a:rPr lang="en-US" smtClean="0"/>
              <a:t>‹#›</a:t>
            </a:fld>
            <a:endParaRPr lang="en-US"/>
          </a:p>
        </p:txBody>
      </p:sp>
    </p:spTree>
    <p:extLst>
      <p:ext uri="{BB962C8B-B14F-4D97-AF65-F5344CB8AC3E}">
        <p14:creationId xmlns:p14="http://schemas.microsoft.com/office/powerpoint/2010/main" val="2486881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63F14D-68DB-4086-9587-E059FDDBC42A}" type="datetimeFigureOut">
              <a:rPr lang="en-US" smtClean="0"/>
              <a:t>6/14/2022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4D2494-49DE-4C07-B946-6B601E28715E}" type="slidenum">
              <a:rPr lang="en-US" smtClean="0"/>
              <a:t>‹#›</a:t>
            </a:fld>
            <a:endParaRPr lang="en-US"/>
          </a:p>
        </p:txBody>
      </p:sp>
    </p:spTree>
    <p:extLst>
      <p:ext uri="{BB962C8B-B14F-4D97-AF65-F5344CB8AC3E}">
        <p14:creationId xmlns:p14="http://schemas.microsoft.com/office/powerpoint/2010/main" val="2068112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63F14D-68DB-4086-9587-E059FDDBC42A}" type="datetimeFigureOut">
              <a:rPr lang="en-US" smtClean="0"/>
              <a:t>6/14/2022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4D2494-49DE-4C07-B946-6B601E28715E}" type="slidenum">
              <a:rPr lang="en-US" smtClean="0"/>
              <a:t>‹#›</a:t>
            </a:fld>
            <a:endParaRPr lang="en-US"/>
          </a:p>
        </p:txBody>
      </p:sp>
    </p:spTree>
    <p:extLst>
      <p:ext uri="{BB962C8B-B14F-4D97-AF65-F5344CB8AC3E}">
        <p14:creationId xmlns:p14="http://schemas.microsoft.com/office/powerpoint/2010/main" val="539101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3F14D-68DB-4086-9587-E059FDDBC42A}" type="datetimeFigureOut">
              <a:rPr lang="en-US" smtClean="0"/>
              <a:t>6/14/2022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4D2494-49DE-4C07-B946-6B601E28715E}" type="slidenum">
              <a:rPr lang="en-US" smtClean="0"/>
              <a:t>‹#›</a:t>
            </a:fld>
            <a:endParaRPr lang="en-US"/>
          </a:p>
        </p:txBody>
      </p:sp>
    </p:spTree>
    <p:extLst>
      <p:ext uri="{BB962C8B-B14F-4D97-AF65-F5344CB8AC3E}">
        <p14:creationId xmlns:p14="http://schemas.microsoft.com/office/powerpoint/2010/main" val="2795553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63F14D-68DB-4086-9587-E059FDDBC42A}"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D2494-49DE-4C07-B946-6B601E28715E}" type="slidenum">
              <a:rPr lang="en-US" smtClean="0"/>
              <a:t>‹#›</a:t>
            </a:fld>
            <a:endParaRPr lang="en-US"/>
          </a:p>
        </p:txBody>
      </p:sp>
    </p:spTree>
    <p:extLst>
      <p:ext uri="{BB962C8B-B14F-4D97-AF65-F5344CB8AC3E}">
        <p14:creationId xmlns:p14="http://schemas.microsoft.com/office/powerpoint/2010/main" val="1599973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63F14D-68DB-4086-9587-E059FDDBC42A}"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D2494-49DE-4C07-B946-6B601E28715E}" type="slidenum">
              <a:rPr lang="en-US" smtClean="0"/>
              <a:t>‹#›</a:t>
            </a:fld>
            <a:endParaRPr lang="en-US"/>
          </a:p>
        </p:txBody>
      </p:sp>
    </p:spTree>
    <p:extLst>
      <p:ext uri="{BB962C8B-B14F-4D97-AF65-F5344CB8AC3E}">
        <p14:creationId xmlns:p14="http://schemas.microsoft.com/office/powerpoint/2010/main" val="873049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3F14D-68DB-4086-9587-E059FDDBC42A}" type="datetimeFigureOut">
              <a:rPr lang="en-US" smtClean="0"/>
              <a:t>6/14/2022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D2494-49DE-4C07-B946-6B601E28715E}" type="slidenum">
              <a:rPr lang="en-US" smtClean="0"/>
              <a:t>‹#›</a:t>
            </a:fld>
            <a:endParaRPr lang="en-US"/>
          </a:p>
        </p:txBody>
      </p:sp>
    </p:spTree>
    <p:extLst>
      <p:ext uri="{BB962C8B-B14F-4D97-AF65-F5344CB8AC3E}">
        <p14:creationId xmlns:p14="http://schemas.microsoft.com/office/powerpoint/2010/main" val="2937812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z.umn.edu/CEPorta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z.umn.edu/CEPorta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rsc@umn.edu"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rsc@umn.edu" TargetMode="External"/><Relationship Id="rId4" Type="http://schemas.openxmlformats.org/officeDocument/2006/relationships/hyperlink" Target="https://z.umn.edu/CEPort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192" y="2014896"/>
            <a:ext cx="11778199" cy="2387600"/>
          </a:xfrm>
        </p:spPr>
        <p:txBody>
          <a:bodyPr>
            <a:noAutofit/>
          </a:bodyPr>
          <a:lstStyle/>
          <a:p>
            <a:r>
              <a:rPr lang="en-US" sz="4000" b="1" dirty="0" smtClean="0"/>
              <a:t>Welcome</a:t>
            </a:r>
            <a:br>
              <a:rPr lang="en-US" sz="4000" b="1" dirty="0" smtClean="0"/>
            </a:br>
            <a:r>
              <a:rPr lang="en-US" sz="4000" dirty="0" smtClean="0"/>
              <a:t>Session Title</a:t>
            </a:r>
            <a:br>
              <a:rPr lang="en-US" sz="4000" dirty="0" smtClean="0"/>
            </a:br>
            <a:r>
              <a:rPr lang="en-US" sz="4000" dirty="0" smtClean="0"/>
              <a:t>Session Date</a:t>
            </a:r>
            <a:br>
              <a:rPr lang="en-US" sz="4000" dirty="0" smtClean="0"/>
            </a:br>
            <a:r>
              <a:rPr lang="en-US" sz="4000" dirty="0" smtClean="0"/>
              <a:t/>
            </a:r>
            <a:br>
              <a:rPr lang="en-US" sz="4000" dirty="0" smtClean="0"/>
            </a:br>
            <a:endParaRPr lang="en-US"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192" y="166810"/>
            <a:ext cx="1698172" cy="915421"/>
          </a:xfrm>
          <a:prstGeom prst="rect">
            <a:avLst/>
          </a:prstGeom>
        </p:spPr>
      </p:pic>
    </p:spTree>
    <p:extLst>
      <p:ext uri="{BB962C8B-B14F-4D97-AF65-F5344CB8AC3E}">
        <p14:creationId xmlns:p14="http://schemas.microsoft.com/office/powerpoint/2010/main" val="360087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192" y="2014896"/>
            <a:ext cx="11778199" cy="2387600"/>
          </a:xfrm>
        </p:spPr>
        <p:txBody>
          <a:bodyPr>
            <a:noAutofit/>
          </a:bodyPr>
          <a:lstStyle/>
          <a:p>
            <a:r>
              <a:rPr lang="en-US" sz="2800" b="1" dirty="0" smtClean="0">
                <a:solidFill>
                  <a:srgbClr val="FF0000"/>
                </a:solidFill>
              </a:rPr>
              <a:t>RSS Coordinator use the language provided on your session flyer and paste the Accreditation and Credit Designation Statements for your session here.</a:t>
            </a:r>
            <a:r>
              <a:rPr lang="en-US" sz="4000" dirty="0" smtClean="0"/>
              <a:t/>
            </a:r>
            <a:br>
              <a:rPr lang="en-US" sz="4000" dirty="0" smtClean="0"/>
            </a:br>
            <a:r>
              <a:rPr lang="en-US" sz="4000" dirty="0" smtClean="0"/>
              <a:t/>
            </a:r>
            <a:br>
              <a:rPr lang="en-US" sz="4000" dirty="0" smtClean="0"/>
            </a:br>
            <a:endParaRPr lang="en-US"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192" y="166810"/>
            <a:ext cx="1698172" cy="915421"/>
          </a:xfrm>
          <a:prstGeom prst="rect">
            <a:avLst/>
          </a:prstGeom>
        </p:spPr>
      </p:pic>
    </p:spTree>
    <p:extLst>
      <p:ext uri="{BB962C8B-B14F-4D97-AF65-F5344CB8AC3E}">
        <p14:creationId xmlns:p14="http://schemas.microsoft.com/office/powerpoint/2010/main" val="4081272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192" y="2014896"/>
            <a:ext cx="11778199" cy="2387600"/>
          </a:xfrm>
        </p:spPr>
        <p:txBody>
          <a:bodyPr>
            <a:noAutofit/>
          </a:bodyPr>
          <a:lstStyle/>
          <a:p>
            <a:r>
              <a:rPr lang="en-US" sz="2800" b="1" dirty="0" smtClean="0">
                <a:solidFill>
                  <a:srgbClr val="FF0000"/>
                </a:solidFill>
              </a:rPr>
              <a:t>RSS Coordinator use the language provided on your session flyer and paste the Disclosure Policy and Disclosure Summary table here.</a:t>
            </a:r>
            <a:r>
              <a:rPr lang="en-US" sz="4000" dirty="0" smtClean="0"/>
              <a:t/>
            </a:r>
            <a:br>
              <a:rPr lang="en-US" sz="4000" dirty="0" smtClean="0"/>
            </a:br>
            <a:r>
              <a:rPr lang="en-US" sz="4000" dirty="0" smtClean="0"/>
              <a:t/>
            </a:r>
            <a:br>
              <a:rPr lang="en-US" sz="4000" dirty="0" smtClean="0"/>
            </a:br>
            <a:endParaRPr lang="en-US"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192" y="166810"/>
            <a:ext cx="1698172" cy="915421"/>
          </a:xfrm>
          <a:prstGeom prst="rect">
            <a:avLst/>
          </a:prstGeom>
        </p:spPr>
      </p:pic>
    </p:spTree>
    <p:extLst>
      <p:ext uri="{BB962C8B-B14F-4D97-AF65-F5344CB8AC3E}">
        <p14:creationId xmlns:p14="http://schemas.microsoft.com/office/powerpoint/2010/main" val="1509710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192" y="166810"/>
            <a:ext cx="1698172" cy="915421"/>
          </a:xfrm>
          <a:prstGeom prst="rect">
            <a:avLst/>
          </a:prstGeom>
        </p:spPr>
      </p:pic>
      <p:sp>
        <p:nvSpPr>
          <p:cNvPr id="5" name="Rounded Rectangle 4"/>
          <p:cNvSpPr/>
          <p:nvPr/>
        </p:nvSpPr>
        <p:spPr>
          <a:xfrm>
            <a:off x="172192" y="1447030"/>
            <a:ext cx="11820587" cy="1278917"/>
          </a:xfrm>
          <a:prstGeom prst="roundRect">
            <a:avLst/>
          </a:prstGeom>
          <a:solidFill>
            <a:srgbClr val="7A00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Every individual participating in today’s session must record their attendance within 24 hours of the conclusion of the session. </a:t>
            </a:r>
            <a:endParaRPr lang="en-US" sz="3200" b="1" dirty="0"/>
          </a:p>
        </p:txBody>
      </p:sp>
      <p:sp>
        <p:nvSpPr>
          <p:cNvPr id="7" name="Rounded Rectangle 6"/>
          <p:cNvSpPr/>
          <p:nvPr/>
        </p:nvSpPr>
        <p:spPr>
          <a:xfrm>
            <a:off x="172192" y="3567334"/>
            <a:ext cx="11820587" cy="1947313"/>
          </a:xfrm>
          <a:prstGeom prst="roundRect">
            <a:avLst/>
          </a:prstGeom>
          <a:solidFill>
            <a:srgbClr val="FF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indent="-742950">
              <a:buAutoNum type="arabicPeriod"/>
            </a:pPr>
            <a:r>
              <a:rPr lang="en-US" sz="3200" b="1" dirty="0" smtClean="0">
                <a:solidFill>
                  <a:schemeClr val="tx1"/>
                </a:solidFill>
              </a:rPr>
              <a:t>Text the Activity ID from your smartphone</a:t>
            </a:r>
          </a:p>
          <a:p>
            <a:pPr marL="742950" indent="-742950">
              <a:buAutoNum type="arabicPeriod"/>
            </a:pPr>
            <a:r>
              <a:rPr lang="en-US" sz="3200" b="1" dirty="0" smtClean="0">
                <a:solidFill>
                  <a:schemeClr val="tx1"/>
                </a:solidFill>
              </a:rPr>
              <a:t>Claim credit online in the CE Portal </a:t>
            </a:r>
          </a:p>
          <a:p>
            <a:pPr marL="742950" indent="-742950">
              <a:buAutoNum type="arabicPeriod"/>
            </a:pPr>
            <a:r>
              <a:rPr lang="en-US" sz="3200" b="1" dirty="0" smtClean="0">
                <a:solidFill>
                  <a:schemeClr val="tx1"/>
                </a:solidFill>
              </a:rPr>
              <a:t>Use UMN’s </a:t>
            </a:r>
            <a:r>
              <a:rPr lang="en-US" sz="3200" b="1" dirty="0" err="1" smtClean="0">
                <a:solidFill>
                  <a:schemeClr val="tx1"/>
                </a:solidFill>
              </a:rPr>
              <a:t>CloudCME</a:t>
            </a:r>
            <a:r>
              <a:rPr lang="en-US" sz="3200" b="1" dirty="0" smtClean="0">
                <a:solidFill>
                  <a:schemeClr val="tx1"/>
                </a:solidFill>
              </a:rPr>
              <a:t> App </a:t>
            </a:r>
            <a:r>
              <a:rPr lang="en-US" sz="3200" b="1" dirty="0" smtClean="0">
                <a:solidFill>
                  <a:schemeClr val="tx1"/>
                </a:solidFill>
              </a:rPr>
              <a:t>on your phone and </a:t>
            </a:r>
            <a:r>
              <a:rPr lang="en-US" sz="3200" b="1" dirty="0" smtClean="0">
                <a:solidFill>
                  <a:schemeClr val="tx1"/>
                </a:solidFill>
              </a:rPr>
              <a:t>scan the QR code</a:t>
            </a:r>
            <a:endParaRPr lang="en-US" sz="3200" b="1" dirty="0">
              <a:solidFill>
                <a:schemeClr val="tx1"/>
              </a:solidFill>
            </a:endParaRPr>
          </a:p>
        </p:txBody>
      </p:sp>
      <p:sp>
        <p:nvSpPr>
          <p:cNvPr id="8" name="TextBox 7"/>
          <p:cNvSpPr txBox="1"/>
          <p:nvPr/>
        </p:nvSpPr>
        <p:spPr>
          <a:xfrm>
            <a:off x="2689613" y="2863089"/>
            <a:ext cx="6788360" cy="584775"/>
          </a:xfrm>
          <a:prstGeom prst="rect">
            <a:avLst/>
          </a:prstGeom>
          <a:noFill/>
        </p:spPr>
        <p:txBody>
          <a:bodyPr wrap="square" rtlCol="0">
            <a:spAutoFit/>
          </a:bodyPr>
          <a:lstStyle/>
          <a:p>
            <a:r>
              <a:rPr lang="en-US" sz="3200" i="1" dirty="0" smtClean="0"/>
              <a:t>Use </a:t>
            </a:r>
            <a:r>
              <a:rPr lang="en-US" sz="3200" i="1" u="sng" dirty="0" smtClean="0"/>
              <a:t>ONE</a:t>
            </a:r>
            <a:r>
              <a:rPr lang="en-US" sz="3200" i="1" dirty="0" smtClean="0"/>
              <a:t> of the following options: </a:t>
            </a:r>
            <a:endParaRPr lang="en-US" sz="3200" i="1" dirty="0"/>
          </a:p>
        </p:txBody>
      </p:sp>
      <p:sp>
        <p:nvSpPr>
          <p:cNvPr id="2" name="TextBox 1"/>
          <p:cNvSpPr txBox="1"/>
          <p:nvPr/>
        </p:nvSpPr>
        <p:spPr>
          <a:xfrm>
            <a:off x="172192" y="5514647"/>
            <a:ext cx="11802027" cy="923330"/>
          </a:xfrm>
          <a:prstGeom prst="rect">
            <a:avLst/>
          </a:prstGeom>
          <a:noFill/>
        </p:spPr>
        <p:txBody>
          <a:bodyPr wrap="square" rtlCol="0">
            <a:spAutoFit/>
          </a:bodyPr>
          <a:lstStyle/>
          <a:p>
            <a:r>
              <a:rPr lang="en-US" b="1" dirty="0"/>
              <a:t>You must have a CE Portal Account</a:t>
            </a:r>
            <a:r>
              <a:rPr lang="en-US" dirty="0"/>
              <a:t>. Sign </a:t>
            </a:r>
            <a:r>
              <a:rPr lang="en-US" dirty="0" smtClean="0"/>
              <a:t>in</a:t>
            </a:r>
            <a:r>
              <a:rPr lang="en-US" dirty="0"/>
              <a:t> at the top left of the CE Portal at </a:t>
            </a:r>
            <a:r>
              <a:rPr lang="en-US" dirty="0">
                <a:hlinkClick r:id="rId3"/>
              </a:rPr>
              <a:t>z.umn.edu/</a:t>
            </a:r>
            <a:r>
              <a:rPr lang="en-US" dirty="0" err="1">
                <a:hlinkClick r:id="rId3"/>
              </a:rPr>
              <a:t>CEPortal</a:t>
            </a:r>
            <a:r>
              <a:rPr lang="en-US" dirty="0"/>
              <a:t> or create an account. </a:t>
            </a:r>
            <a:endParaRPr lang="en-US" dirty="0" smtClean="0"/>
          </a:p>
          <a:p>
            <a:r>
              <a:rPr lang="en-US" i="1" dirty="0" smtClean="0"/>
              <a:t>NOTE</a:t>
            </a:r>
            <a:r>
              <a:rPr lang="en-US" i="1" dirty="0"/>
              <a:t>: The CE Portal is NOT connected to other University of Minnesota or M Health Fairview systems. Be sure to include your cell phone number </a:t>
            </a:r>
            <a:r>
              <a:rPr lang="en-US" i="1" dirty="0" smtClean="0"/>
              <a:t>in your </a:t>
            </a:r>
            <a:r>
              <a:rPr lang="en-US" i="1" dirty="0"/>
              <a:t>CE Portal </a:t>
            </a:r>
            <a:r>
              <a:rPr lang="en-US" i="1" dirty="0" smtClean="0"/>
              <a:t>Account</a:t>
            </a:r>
            <a:r>
              <a:rPr lang="en-US" i="1" dirty="0"/>
              <a:t> </a:t>
            </a:r>
            <a:r>
              <a:rPr lang="en-US" i="1" dirty="0" smtClean="0"/>
              <a:t>Profile.</a:t>
            </a:r>
            <a:endParaRPr lang="en-US" dirty="0"/>
          </a:p>
        </p:txBody>
      </p:sp>
    </p:spTree>
    <p:extLst>
      <p:ext uri="{BB962C8B-B14F-4D97-AF65-F5344CB8AC3E}">
        <p14:creationId xmlns:p14="http://schemas.microsoft.com/office/powerpoint/2010/main" val="3535461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003" y="754634"/>
            <a:ext cx="11778199" cy="2387600"/>
          </a:xfrm>
        </p:spPr>
        <p:txBody>
          <a:bodyPr>
            <a:noAutofit/>
          </a:bodyPr>
          <a:lstStyle/>
          <a:p>
            <a:r>
              <a:rPr lang="en-US" sz="4000" b="1" dirty="0" smtClean="0"/>
              <a:t>Option 1:</a:t>
            </a:r>
            <a:br>
              <a:rPr lang="en-US" sz="4000" b="1" dirty="0" smtClean="0"/>
            </a:br>
            <a:r>
              <a:rPr lang="en-US" sz="4000" b="1" dirty="0" smtClean="0"/>
              <a:t>Text </a:t>
            </a:r>
            <a:r>
              <a:rPr lang="en-US" sz="4000" b="1" dirty="0" smtClean="0"/>
              <a:t>Attendance to Claim Credit</a:t>
            </a:r>
            <a:r>
              <a:rPr lang="en-US" sz="4000" dirty="0" smtClean="0"/>
              <a:t/>
            </a:r>
            <a:br>
              <a:rPr lang="en-US" sz="4000" dirty="0" smtClean="0"/>
            </a:br>
            <a:r>
              <a:rPr lang="en-US" sz="4000" dirty="0" smtClean="0"/>
              <a:t>Text the Activity ID to (833) 616-1157.</a:t>
            </a:r>
            <a:br>
              <a:rPr lang="en-US" sz="4000" dirty="0" smtClean="0"/>
            </a:br>
            <a:endParaRPr lang="en-US" sz="4000" dirty="0"/>
          </a:p>
        </p:txBody>
      </p:sp>
      <p:sp>
        <p:nvSpPr>
          <p:cNvPr id="3" name="Subtitle 2"/>
          <p:cNvSpPr>
            <a:spLocks noGrp="1"/>
          </p:cNvSpPr>
          <p:nvPr>
            <p:ph type="subTitle" idx="1"/>
          </p:nvPr>
        </p:nvSpPr>
        <p:spPr>
          <a:xfrm>
            <a:off x="507077" y="4080019"/>
            <a:ext cx="11222182" cy="1751437"/>
          </a:xfrm>
        </p:spPr>
        <p:txBody>
          <a:bodyPr>
            <a:noAutofit/>
          </a:bodyPr>
          <a:lstStyle/>
          <a:p>
            <a:pPr algn="l"/>
            <a:r>
              <a:rPr lang="en-US" sz="2000" dirty="0" smtClean="0"/>
              <a:t>Step </a:t>
            </a:r>
            <a:r>
              <a:rPr lang="en-US" sz="2000" dirty="0"/>
              <a:t>1</a:t>
            </a:r>
            <a:r>
              <a:rPr lang="en-US" sz="2000" dirty="0" smtClean="0"/>
              <a:t> </a:t>
            </a:r>
            <a:r>
              <a:rPr lang="en-US" sz="2000" dirty="0"/>
              <a:t>(one-time only): Pair your mobile number to your </a:t>
            </a:r>
            <a:r>
              <a:rPr lang="en-US" sz="2000" dirty="0" smtClean="0"/>
              <a:t>CE Portal </a:t>
            </a:r>
            <a:r>
              <a:rPr lang="en-US" sz="2000" dirty="0"/>
              <a:t>account: </a:t>
            </a:r>
            <a:r>
              <a:rPr lang="en-US" sz="2000" b="1" dirty="0"/>
              <a:t>Text your email address with which you created your CE Portal account to (833) 616-1157. </a:t>
            </a:r>
            <a:r>
              <a:rPr lang="en-US" sz="2000" dirty="0"/>
              <a:t>You will receive a text notification indicating your phone number has now been updated - this means that your CE Portal account is now paired to your mobile number.</a:t>
            </a:r>
          </a:p>
          <a:p>
            <a:pPr algn="l"/>
            <a:r>
              <a:rPr lang="en-US" sz="2000" dirty="0"/>
              <a:t>Step </a:t>
            </a:r>
            <a:r>
              <a:rPr lang="en-US" sz="2000" dirty="0" smtClean="0"/>
              <a:t>2: Text the </a:t>
            </a:r>
            <a:r>
              <a:rPr lang="en-US" sz="2000" b="1" dirty="0" smtClean="0"/>
              <a:t>Activity ID # </a:t>
            </a:r>
            <a:r>
              <a:rPr lang="en-US" sz="2000" dirty="0" smtClean="0"/>
              <a:t>provided in the yellow box above to </a:t>
            </a:r>
            <a:r>
              <a:rPr lang="en-US" sz="2000" b="1" dirty="0" smtClean="0"/>
              <a:t>(</a:t>
            </a:r>
            <a:r>
              <a:rPr lang="en-US" sz="2000" b="1" dirty="0"/>
              <a:t>833) 616-1157</a:t>
            </a:r>
            <a:r>
              <a:rPr lang="en-US" sz="2000" dirty="0"/>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192" y="166810"/>
            <a:ext cx="1698172" cy="915421"/>
          </a:xfrm>
          <a:prstGeom prst="rect">
            <a:avLst/>
          </a:prstGeom>
        </p:spPr>
      </p:pic>
      <p:sp>
        <p:nvSpPr>
          <p:cNvPr id="5" name="Flowchart: Process 4"/>
          <p:cNvSpPr/>
          <p:nvPr/>
        </p:nvSpPr>
        <p:spPr>
          <a:xfrm>
            <a:off x="2535383" y="2665686"/>
            <a:ext cx="6700058" cy="803693"/>
          </a:xfrm>
          <a:prstGeom prst="flowChartProcess">
            <a:avLst/>
          </a:prstGeom>
          <a:solidFill>
            <a:schemeClr val="accent4">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Activity ID </a:t>
            </a:r>
            <a:r>
              <a:rPr lang="en-US" sz="3600" b="1" dirty="0" smtClean="0">
                <a:solidFill>
                  <a:srgbClr val="FF0000"/>
                </a:solidFill>
              </a:rPr>
              <a:t>---</a:t>
            </a:r>
            <a:endParaRPr lang="en-US" sz="1100" b="1" dirty="0">
              <a:solidFill>
                <a:srgbClr val="FF0000"/>
              </a:solidFill>
            </a:endParaRPr>
          </a:p>
        </p:txBody>
      </p:sp>
    </p:spTree>
    <p:extLst>
      <p:ext uri="{BB962C8B-B14F-4D97-AF65-F5344CB8AC3E}">
        <p14:creationId xmlns:p14="http://schemas.microsoft.com/office/powerpoint/2010/main" val="1541326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692" y="1180008"/>
            <a:ext cx="11778199" cy="1171306"/>
          </a:xfrm>
        </p:spPr>
        <p:txBody>
          <a:bodyPr>
            <a:noAutofit/>
          </a:bodyPr>
          <a:lstStyle/>
          <a:p>
            <a:r>
              <a:rPr lang="en-US" sz="4000" b="1" dirty="0" smtClean="0"/>
              <a:t>Option 2: </a:t>
            </a:r>
            <a:br>
              <a:rPr lang="en-US" sz="4000" b="1" dirty="0" smtClean="0"/>
            </a:br>
            <a:r>
              <a:rPr lang="en-US" sz="4000" b="1" dirty="0" smtClean="0"/>
              <a:t>Claim </a:t>
            </a:r>
            <a:r>
              <a:rPr lang="en-US" sz="4000" b="1" dirty="0" smtClean="0"/>
              <a:t>Credit Online</a:t>
            </a:r>
            <a:endParaRPr lang="en-US" sz="4000" b="1" dirty="0"/>
          </a:p>
        </p:txBody>
      </p:sp>
      <p:sp>
        <p:nvSpPr>
          <p:cNvPr id="3" name="Subtitle 2"/>
          <p:cNvSpPr>
            <a:spLocks noGrp="1"/>
          </p:cNvSpPr>
          <p:nvPr>
            <p:ph type="subTitle" idx="1"/>
          </p:nvPr>
        </p:nvSpPr>
        <p:spPr>
          <a:xfrm>
            <a:off x="511700" y="3021364"/>
            <a:ext cx="11222182" cy="1655762"/>
          </a:xfrm>
        </p:spPr>
        <p:txBody>
          <a:bodyPr>
            <a:normAutofit fontScale="92500" lnSpcReduction="10000"/>
          </a:bodyPr>
          <a:lstStyle/>
          <a:p>
            <a:pPr marL="342900" indent="-342900" algn="l">
              <a:buFont typeface="Arial" panose="020B0604020202020204" pitchFamily="34" charset="0"/>
              <a:buChar char="•"/>
            </a:pPr>
            <a:r>
              <a:rPr lang="en-US" dirty="0" smtClean="0"/>
              <a:t>Visit </a:t>
            </a:r>
            <a:r>
              <a:rPr lang="en-US" dirty="0" smtClean="0">
                <a:hlinkClick r:id="rId2"/>
              </a:rPr>
              <a:t>z.umn.edu/</a:t>
            </a:r>
            <a:r>
              <a:rPr lang="en-US" dirty="0" err="1" smtClean="0">
                <a:hlinkClick r:id="rId2"/>
              </a:rPr>
              <a:t>CEPortal</a:t>
            </a:r>
            <a:r>
              <a:rPr lang="en-US" dirty="0" smtClean="0"/>
              <a:t> to login to your the CE Portal account.</a:t>
            </a:r>
          </a:p>
          <a:p>
            <a:pPr marL="342900" indent="-342900" algn="l">
              <a:buFont typeface="Arial" panose="020B0604020202020204" pitchFamily="34" charset="0"/>
              <a:buChar char="•"/>
            </a:pPr>
            <a:r>
              <a:rPr lang="en-US" dirty="0" smtClean="0"/>
              <a:t>Once logged in, click on “My CE” in the top menu bar</a:t>
            </a:r>
          </a:p>
          <a:p>
            <a:pPr marL="342900" indent="-342900" algn="l">
              <a:buFont typeface="Arial" panose="020B0604020202020204" pitchFamily="34" charset="0"/>
              <a:buChar char="•"/>
            </a:pPr>
            <a:r>
              <a:rPr lang="en-US" dirty="0" smtClean="0"/>
              <a:t>Select Claim Credit option</a:t>
            </a:r>
          </a:p>
          <a:p>
            <a:pPr marL="342900" indent="-342900" algn="l">
              <a:buFont typeface="Arial" panose="020B0604020202020204" pitchFamily="34" charset="0"/>
              <a:buChar char="•"/>
            </a:pPr>
            <a:r>
              <a:rPr lang="en-US" dirty="0" smtClean="0"/>
              <a:t>Enter the Activity ID below, attest that you attended,  and click the Submit Activity ID button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2192" y="166810"/>
            <a:ext cx="1698172" cy="915421"/>
          </a:xfrm>
          <a:prstGeom prst="rect">
            <a:avLst/>
          </a:prstGeom>
        </p:spPr>
      </p:pic>
      <p:sp>
        <p:nvSpPr>
          <p:cNvPr id="8" name="Flowchart: Process 7"/>
          <p:cNvSpPr/>
          <p:nvPr/>
        </p:nvSpPr>
        <p:spPr>
          <a:xfrm>
            <a:off x="2901088" y="5362027"/>
            <a:ext cx="6700058" cy="803693"/>
          </a:xfrm>
          <a:prstGeom prst="flowChartProcess">
            <a:avLst/>
          </a:prstGeom>
          <a:solidFill>
            <a:schemeClr val="accent4">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Activity ID</a:t>
            </a:r>
            <a:r>
              <a:rPr lang="en-US" sz="3600" b="1" dirty="0" smtClean="0">
                <a:solidFill>
                  <a:srgbClr val="FF0000"/>
                </a:solidFill>
              </a:rPr>
              <a:t>---</a:t>
            </a:r>
            <a:endParaRPr lang="en-US" sz="1100" b="1" dirty="0">
              <a:solidFill>
                <a:srgbClr val="FF0000"/>
              </a:solidFill>
            </a:endParaRPr>
          </a:p>
        </p:txBody>
      </p:sp>
    </p:spTree>
    <p:extLst>
      <p:ext uri="{BB962C8B-B14F-4D97-AF65-F5344CB8AC3E}">
        <p14:creationId xmlns:p14="http://schemas.microsoft.com/office/powerpoint/2010/main" val="2883085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192" y="664503"/>
            <a:ext cx="11778199" cy="1171306"/>
          </a:xfrm>
        </p:spPr>
        <p:txBody>
          <a:bodyPr>
            <a:noAutofit/>
          </a:bodyPr>
          <a:lstStyle/>
          <a:p>
            <a:r>
              <a:rPr lang="en-US" sz="4000" b="1" dirty="0" smtClean="0"/>
              <a:t>Option 3: </a:t>
            </a:r>
            <a:br>
              <a:rPr lang="en-US" sz="4000" b="1" dirty="0" smtClean="0"/>
            </a:br>
            <a:r>
              <a:rPr lang="en-US" sz="4000" b="1" dirty="0" smtClean="0"/>
              <a:t>Claim </a:t>
            </a:r>
            <a:r>
              <a:rPr lang="en-US" sz="4000" b="1" dirty="0" smtClean="0"/>
              <a:t>Credit Using the QR Code</a:t>
            </a:r>
            <a:endParaRPr lang="en-US" sz="4000" b="1" dirty="0"/>
          </a:p>
        </p:txBody>
      </p:sp>
      <p:sp>
        <p:nvSpPr>
          <p:cNvPr id="3" name="Subtitle 2"/>
          <p:cNvSpPr>
            <a:spLocks noGrp="1"/>
          </p:cNvSpPr>
          <p:nvPr>
            <p:ph type="subTitle" idx="1"/>
          </p:nvPr>
        </p:nvSpPr>
        <p:spPr>
          <a:xfrm>
            <a:off x="728209" y="1965400"/>
            <a:ext cx="11222182" cy="1655762"/>
          </a:xfrm>
        </p:spPr>
        <p:txBody>
          <a:bodyPr>
            <a:normAutofit lnSpcReduction="10000"/>
          </a:bodyPr>
          <a:lstStyle/>
          <a:p>
            <a:pPr marL="457200" indent="-457200" algn="l">
              <a:buAutoNum type="arabicPeriod"/>
            </a:pPr>
            <a:r>
              <a:rPr lang="en-US" dirty="0" smtClean="0"/>
              <a:t>Open the </a:t>
            </a:r>
            <a:r>
              <a:rPr lang="en-US" dirty="0" err="1" smtClean="0"/>
              <a:t>CloudCME</a:t>
            </a:r>
            <a:r>
              <a:rPr lang="en-US" dirty="0" smtClean="0"/>
              <a:t> app </a:t>
            </a:r>
            <a:r>
              <a:rPr lang="en-US" i="1" dirty="0" smtClean="0">
                <a:solidFill>
                  <a:schemeClr val="bg1">
                    <a:lumMod val="65000"/>
                  </a:schemeClr>
                </a:solidFill>
              </a:rPr>
              <a:t>**</a:t>
            </a:r>
            <a:r>
              <a:rPr lang="en-US" i="1" dirty="0" smtClean="0">
                <a:solidFill>
                  <a:schemeClr val="bg1">
                    <a:lumMod val="65000"/>
                  </a:schemeClr>
                </a:solidFill>
              </a:rPr>
              <a:t>see next slide for instructions on downloading the app if you don’t already have it on your device***</a:t>
            </a:r>
          </a:p>
          <a:p>
            <a:pPr marL="457200" indent="-457200" algn="l">
              <a:buAutoNum type="arabicPeriod"/>
            </a:pPr>
            <a:r>
              <a:rPr lang="en-US" dirty="0" smtClean="0"/>
              <a:t>Select “Scan Attendance” </a:t>
            </a:r>
          </a:p>
          <a:p>
            <a:pPr marL="457200" indent="-457200" algn="l">
              <a:buAutoNum type="arabicPeriod"/>
            </a:pPr>
            <a:r>
              <a:rPr lang="en-US" dirty="0" smtClean="0"/>
              <a:t>Using the camera on your device, scan this QR Code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192" y="166810"/>
            <a:ext cx="1698172" cy="915421"/>
          </a:xfrm>
          <a:prstGeom prst="rect">
            <a:avLst/>
          </a:prstGeom>
        </p:spPr>
      </p:pic>
      <p:sp>
        <p:nvSpPr>
          <p:cNvPr id="5" name="Rounded Rectangle 4"/>
          <p:cNvSpPr/>
          <p:nvPr/>
        </p:nvSpPr>
        <p:spPr>
          <a:xfrm>
            <a:off x="7474225" y="3339547"/>
            <a:ext cx="4476165" cy="342309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err="1" smtClean="0">
                <a:solidFill>
                  <a:srgbClr val="FF0000"/>
                </a:solidFill>
              </a:rPr>
              <a:t>Spaceholder</a:t>
            </a:r>
            <a:r>
              <a:rPr lang="en-US" sz="1400" dirty="0" smtClean="0">
                <a:solidFill>
                  <a:srgbClr val="FF0000"/>
                </a:solidFill>
              </a:rPr>
              <a:t> – RSS Coordinator: A QR code will be emailed to you for your use from </a:t>
            </a:r>
            <a:r>
              <a:rPr lang="en-US" sz="1400" dirty="0" smtClean="0">
                <a:solidFill>
                  <a:srgbClr val="FF0000"/>
                </a:solidFill>
                <a:hlinkClick r:id="rId3"/>
              </a:rPr>
              <a:t>rsc@umn.edu</a:t>
            </a:r>
            <a:r>
              <a:rPr lang="en-US" sz="1400" dirty="0" smtClean="0">
                <a:solidFill>
                  <a:srgbClr val="FF0000"/>
                </a:solidFill>
              </a:rPr>
              <a:t>. Note the same QR code will be used for each session so you may want to save a local copy of your welcome slide template. Note the Child ID # will change for each session date so you do need to update the texting attendance slide and claim credit online slide for each session.</a:t>
            </a:r>
            <a:endParaRPr lang="en-US" sz="1400" dirty="0">
              <a:solidFill>
                <a:srgbClr val="FF0000"/>
              </a:solidFill>
            </a:endParaRPr>
          </a:p>
        </p:txBody>
      </p:sp>
      <p:pic>
        <p:nvPicPr>
          <p:cNvPr id="6" name="Picture 5"/>
          <p:cNvPicPr>
            <a:picLocks noChangeAspect="1"/>
          </p:cNvPicPr>
          <p:nvPr/>
        </p:nvPicPr>
        <p:blipFill>
          <a:blip r:embed="rId4"/>
          <a:stretch>
            <a:fillRect/>
          </a:stretch>
        </p:blipFill>
        <p:spPr>
          <a:xfrm rot="21015833">
            <a:off x="293501" y="4758085"/>
            <a:ext cx="869416" cy="1461358"/>
          </a:xfrm>
          <a:prstGeom prst="rect">
            <a:avLst/>
          </a:prstGeom>
        </p:spPr>
      </p:pic>
      <p:sp>
        <p:nvSpPr>
          <p:cNvPr id="7" name="TextBox 6"/>
          <p:cNvSpPr txBox="1"/>
          <p:nvPr/>
        </p:nvSpPr>
        <p:spPr>
          <a:xfrm rot="20913559">
            <a:off x="999955" y="4591739"/>
            <a:ext cx="2663579" cy="1200329"/>
          </a:xfrm>
          <a:prstGeom prst="rect">
            <a:avLst/>
          </a:prstGeom>
          <a:noFill/>
        </p:spPr>
        <p:txBody>
          <a:bodyPr wrap="square" rtlCol="0">
            <a:spAutoFit/>
          </a:bodyPr>
          <a:lstStyle/>
          <a:p>
            <a:r>
              <a:rPr lang="en-US" b="1" i="1" dirty="0" smtClean="0"/>
              <a:t>You MUST use the </a:t>
            </a:r>
            <a:r>
              <a:rPr lang="en-US" b="1" i="1" dirty="0" err="1" smtClean="0"/>
              <a:t>CloudCME</a:t>
            </a:r>
            <a:r>
              <a:rPr lang="en-US" b="1" i="1" dirty="0" smtClean="0"/>
              <a:t> app, not just the camera on your device.</a:t>
            </a:r>
            <a:endParaRPr lang="en-US" b="1" i="1" dirty="0"/>
          </a:p>
        </p:txBody>
      </p:sp>
    </p:spTree>
    <p:extLst>
      <p:ext uri="{BB962C8B-B14F-4D97-AF65-F5344CB8AC3E}">
        <p14:creationId xmlns:p14="http://schemas.microsoft.com/office/powerpoint/2010/main" val="2218030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971" y="1489344"/>
            <a:ext cx="7475124" cy="1171306"/>
          </a:xfrm>
        </p:spPr>
        <p:txBody>
          <a:bodyPr>
            <a:noAutofit/>
          </a:bodyPr>
          <a:lstStyle/>
          <a:p>
            <a:r>
              <a:rPr lang="en-US" sz="4000" b="1" dirty="0" smtClean="0"/>
              <a:t>Download &amp; Sign In </a:t>
            </a:r>
            <a:br>
              <a:rPr lang="en-US" sz="4000" b="1" dirty="0" smtClean="0"/>
            </a:br>
            <a:r>
              <a:rPr lang="en-US" sz="4000" b="1" dirty="0" smtClean="0"/>
              <a:t>to UMN’s </a:t>
            </a:r>
            <a:r>
              <a:rPr lang="en-US" sz="4000" b="1" dirty="0" err="1" smtClean="0"/>
              <a:t>CloudCME</a:t>
            </a:r>
            <a:r>
              <a:rPr lang="en-US" sz="4000" b="1" dirty="0" smtClean="0"/>
              <a:t> App</a:t>
            </a:r>
            <a:endParaRPr lang="en-US" sz="4000" b="1" dirty="0"/>
          </a:p>
        </p:txBody>
      </p:sp>
      <p:sp>
        <p:nvSpPr>
          <p:cNvPr id="3" name="Subtitle 2"/>
          <p:cNvSpPr>
            <a:spLocks noGrp="1"/>
          </p:cNvSpPr>
          <p:nvPr>
            <p:ph type="subTitle" idx="1"/>
          </p:nvPr>
        </p:nvSpPr>
        <p:spPr>
          <a:xfrm>
            <a:off x="511700" y="3745754"/>
            <a:ext cx="11222182" cy="2413505"/>
          </a:xfrm>
        </p:spPr>
        <p:txBody>
          <a:bodyPr>
            <a:noAutofit/>
          </a:bodyPr>
          <a:lstStyle/>
          <a:p>
            <a:pPr marL="457200" indent="-457200" algn="l">
              <a:buFont typeface="+mj-lt"/>
              <a:buAutoNum type="arabicPeriod"/>
            </a:pPr>
            <a:r>
              <a:rPr lang="en-US" sz="2000" dirty="0"/>
              <a:t>Go to the Apple (iPhones) or Google Play (Android phones) store and search for </a:t>
            </a:r>
            <a:r>
              <a:rPr lang="en-US" sz="2000" b="1" dirty="0" err="1"/>
              <a:t>cloudcme</a:t>
            </a:r>
            <a:r>
              <a:rPr lang="en-US" sz="2000" dirty="0"/>
              <a:t>. </a:t>
            </a:r>
            <a:endParaRPr lang="en-US" sz="2000" dirty="0" smtClean="0"/>
          </a:p>
          <a:p>
            <a:pPr marL="457200" indent="-457200" algn="l">
              <a:buFont typeface="+mj-lt"/>
              <a:buAutoNum type="arabicPeriod"/>
            </a:pPr>
            <a:r>
              <a:rPr lang="en-US" sz="2000" dirty="0" smtClean="0"/>
              <a:t>Install </a:t>
            </a:r>
            <a:r>
              <a:rPr lang="en-US" sz="2000" dirty="0"/>
              <a:t>and open the </a:t>
            </a:r>
            <a:r>
              <a:rPr lang="en-US" sz="2000" dirty="0" smtClean="0"/>
              <a:t>app.</a:t>
            </a:r>
          </a:p>
          <a:p>
            <a:pPr marL="457200" indent="-457200" algn="l">
              <a:buFont typeface="+mj-lt"/>
              <a:buAutoNum type="arabicPeriod"/>
            </a:pPr>
            <a:r>
              <a:rPr lang="en-US" sz="2000" dirty="0" smtClean="0"/>
              <a:t>Enter </a:t>
            </a:r>
            <a:r>
              <a:rPr lang="en-US" sz="2000" dirty="0"/>
              <a:t>the organization code </a:t>
            </a:r>
            <a:r>
              <a:rPr lang="en-US" sz="2000" b="1" dirty="0" err="1"/>
              <a:t>umncpd</a:t>
            </a:r>
            <a:r>
              <a:rPr lang="en-US" sz="2000" dirty="0"/>
              <a:t> when prompted. The app will save this code for you so that you will not have to re-enter it every time you open the </a:t>
            </a:r>
            <a:r>
              <a:rPr lang="en-US" sz="2000" dirty="0" smtClean="0"/>
              <a:t>app.</a:t>
            </a:r>
          </a:p>
          <a:p>
            <a:pPr marL="457200" indent="-457200" algn="l">
              <a:buFont typeface="+mj-lt"/>
              <a:buAutoNum type="arabicPeriod"/>
            </a:pPr>
            <a:r>
              <a:rPr lang="en-US" sz="2000" dirty="0" smtClean="0"/>
              <a:t>Click </a:t>
            </a:r>
            <a:r>
              <a:rPr lang="en-US" sz="2000" dirty="0" smtClean="0"/>
              <a:t>Login </a:t>
            </a:r>
            <a:r>
              <a:rPr lang="en-US" sz="2000" dirty="0"/>
              <a:t>or Create Account (if you forgot your login, you will have the chance to reset your password after clicking that button). The app will save your user account so that you are already logged in every time you open the app</a:t>
            </a:r>
            <a:r>
              <a:rPr lang="en-US" sz="2000" dirty="0" smtClean="0"/>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192" y="166810"/>
            <a:ext cx="1698172" cy="915421"/>
          </a:xfrm>
          <a:prstGeom prst="rect">
            <a:avLst/>
          </a:prstGeom>
        </p:spPr>
      </p:pic>
      <p:pic>
        <p:nvPicPr>
          <p:cNvPr id="6" name="Picture 5"/>
          <p:cNvPicPr>
            <a:picLocks noChangeAspect="1"/>
          </p:cNvPicPr>
          <p:nvPr/>
        </p:nvPicPr>
        <p:blipFill>
          <a:blip r:embed="rId3"/>
          <a:stretch>
            <a:fillRect/>
          </a:stretch>
        </p:blipFill>
        <p:spPr>
          <a:xfrm>
            <a:off x="7066235" y="416738"/>
            <a:ext cx="4991748" cy="3145962"/>
          </a:xfrm>
          <a:prstGeom prst="rect">
            <a:avLst/>
          </a:prstGeom>
        </p:spPr>
      </p:pic>
    </p:spTree>
    <p:extLst>
      <p:ext uri="{BB962C8B-B14F-4D97-AF65-F5344CB8AC3E}">
        <p14:creationId xmlns:p14="http://schemas.microsoft.com/office/powerpoint/2010/main" val="387321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192" y="166810"/>
            <a:ext cx="1698172" cy="915421"/>
          </a:xfrm>
          <a:prstGeom prst="rect">
            <a:avLst/>
          </a:prstGeom>
        </p:spPr>
      </p:pic>
      <p:pic>
        <p:nvPicPr>
          <p:cNvPr id="14" name="Picture 13"/>
          <p:cNvPicPr>
            <a:picLocks noChangeAspect="1"/>
          </p:cNvPicPr>
          <p:nvPr/>
        </p:nvPicPr>
        <p:blipFill>
          <a:blip r:embed="rId3"/>
          <a:stretch>
            <a:fillRect/>
          </a:stretch>
        </p:blipFill>
        <p:spPr>
          <a:xfrm>
            <a:off x="6061686" y="406865"/>
            <a:ext cx="5948757" cy="164537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6" name="TextBox 15"/>
          <p:cNvSpPr txBox="1"/>
          <p:nvPr/>
        </p:nvSpPr>
        <p:spPr>
          <a:xfrm>
            <a:off x="742963" y="2071545"/>
            <a:ext cx="9880600" cy="2585323"/>
          </a:xfrm>
          <a:prstGeom prst="rect">
            <a:avLst/>
          </a:prstGeom>
          <a:noFill/>
        </p:spPr>
        <p:txBody>
          <a:bodyPr wrap="square" rtlCol="0">
            <a:spAutoFit/>
          </a:bodyPr>
          <a:lstStyle/>
          <a:p>
            <a:r>
              <a:rPr lang="en-US" b="1" dirty="0" smtClean="0"/>
              <a:t>Visit </a:t>
            </a:r>
            <a:r>
              <a:rPr lang="en-US" b="1" dirty="0" smtClean="0">
                <a:hlinkClick r:id="rId4"/>
              </a:rPr>
              <a:t>z.umn.edu/</a:t>
            </a:r>
            <a:r>
              <a:rPr lang="en-US" b="1" dirty="0" err="1" smtClean="0">
                <a:hlinkClick r:id="rId4"/>
              </a:rPr>
              <a:t>CEPortal</a:t>
            </a:r>
            <a:r>
              <a:rPr lang="en-US" b="1" dirty="0" smtClean="0"/>
              <a:t> to access the CE Portal</a:t>
            </a:r>
          </a:p>
          <a:p>
            <a:pPr marL="285750" indent="-285750">
              <a:buFont typeface="Arial" panose="020B0604020202020204" pitchFamily="34" charset="0"/>
              <a:buChar char="•"/>
            </a:pPr>
            <a:r>
              <a:rPr lang="en-US" dirty="0" smtClean="0"/>
              <a:t>Login into your existing account </a:t>
            </a:r>
          </a:p>
          <a:p>
            <a:pPr marL="285750" indent="-285750">
              <a:buFont typeface="Arial" panose="020B0604020202020204" pitchFamily="34" charset="0"/>
              <a:buChar char="•"/>
            </a:pPr>
            <a:r>
              <a:rPr lang="en-US" dirty="0" smtClean="0"/>
              <a:t>Click on “My CE” in top menu bar</a:t>
            </a:r>
          </a:p>
          <a:p>
            <a:pPr marL="285750" indent="-285750">
              <a:buFont typeface="Arial" panose="020B0604020202020204" pitchFamily="34" charset="0"/>
              <a:buChar char="•"/>
            </a:pPr>
            <a:r>
              <a:rPr lang="en-US" dirty="0" smtClean="0"/>
              <a:t>Select “</a:t>
            </a:r>
            <a:r>
              <a:rPr lang="en-US" dirty="0"/>
              <a:t>Transcript” where you can filter by date range to view your transcript </a:t>
            </a:r>
            <a:r>
              <a:rPr lang="en-US" dirty="0" smtClean="0"/>
              <a:t>record; you </a:t>
            </a:r>
            <a:r>
              <a:rPr lang="en-US" dirty="0"/>
              <a:t>can opt to download or email a copy of your transcript from this screen. </a:t>
            </a:r>
          </a:p>
          <a:p>
            <a:pPr marL="285750" indent="-285750">
              <a:buFont typeface="Arial" panose="020B0604020202020204" pitchFamily="34" charset="0"/>
              <a:buChar char="•"/>
            </a:pPr>
            <a:r>
              <a:rPr lang="en-US" dirty="0" smtClean="0"/>
              <a:t>Be sure to check your transcript regularly to ensure your credits are being properly recorded; contact </a:t>
            </a:r>
            <a:r>
              <a:rPr lang="en-US" dirty="0" smtClean="0">
                <a:hlinkClick r:id="rId5"/>
              </a:rPr>
              <a:t>rsc@umn.edu</a:t>
            </a:r>
            <a:r>
              <a:rPr lang="en-US" dirty="0" smtClean="0"/>
              <a:t> if you notice any discrepancies.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17" name="TextBox 16"/>
          <p:cNvSpPr txBox="1"/>
          <p:nvPr/>
        </p:nvSpPr>
        <p:spPr>
          <a:xfrm>
            <a:off x="260393" y="1259053"/>
            <a:ext cx="9168223" cy="523220"/>
          </a:xfrm>
          <a:prstGeom prst="rect">
            <a:avLst/>
          </a:prstGeom>
          <a:noFill/>
        </p:spPr>
        <p:txBody>
          <a:bodyPr wrap="square" rtlCol="0">
            <a:spAutoFit/>
          </a:bodyPr>
          <a:lstStyle/>
          <a:p>
            <a:r>
              <a:rPr lang="en-US" sz="2800" b="1" dirty="0" smtClean="0"/>
              <a:t>How to access your records:</a:t>
            </a:r>
            <a:endParaRPr lang="en-US" sz="2800" b="1" dirty="0"/>
          </a:p>
        </p:txBody>
      </p:sp>
      <p:sp>
        <p:nvSpPr>
          <p:cNvPr id="2" name="Oval 1"/>
          <p:cNvSpPr/>
          <p:nvPr/>
        </p:nvSpPr>
        <p:spPr>
          <a:xfrm>
            <a:off x="10524683" y="639325"/>
            <a:ext cx="496563" cy="590225"/>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64591" y="4881052"/>
            <a:ext cx="9880600" cy="1477328"/>
          </a:xfrm>
          <a:prstGeom prst="rect">
            <a:avLst/>
          </a:prstGeom>
          <a:noFill/>
        </p:spPr>
        <p:txBody>
          <a:bodyPr wrap="square" rtlCol="0">
            <a:spAutoFit/>
          </a:bodyPr>
          <a:lstStyle/>
          <a:p>
            <a:r>
              <a:rPr lang="en-US" b="1" dirty="0" smtClean="0"/>
              <a:t>OR – if you have the </a:t>
            </a:r>
            <a:r>
              <a:rPr lang="en-US" b="1" dirty="0" err="1" smtClean="0"/>
              <a:t>CloudCME</a:t>
            </a:r>
            <a:r>
              <a:rPr lang="en-US" b="1" dirty="0" smtClean="0"/>
              <a:t> app</a:t>
            </a:r>
          </a:p>
          <a:p>
            <a:pPr marL="285750" indent="-285750">
              <a:buFont typeface="Arial" panose="020B0604020202020204" pitchFamily="34" charset="0"/>
              <a:buChar char="•"/>
            </a:pPr>
            <a:r>
              <a:rPr lang="en-US" dirty="0" smtClean="0"/>
              <a:t>Ensure you are signed in to your existing </a:t>
            </a:r>
            <a:r>
              <a:rPr lang="en-US" dirty="0" smtClean="0"/>
              <a:t>CE Portal account </a:t>
            </a:r>
            <a:endParaRPr lang="en-US" dirty="0" smtClean="0"/>
          </a:p>
          <a:p>
            <a:pPr marL="285750" indent="-285750">
              <a:buFont typeface="Arial" panose="020B0604020202020204" pitchFamily="34" charset="0"/>
              <a:buChar char="•"/>
            </a:pPr>
            <a:r>
              <a:rPr lang="en-US" dirty="0" smtClean="0"/>
              <a:t>Select “My Transcript</a:t>
            </a:r>
            <a:r>
              <a:rPr lang="en-US" dirty="0"/>
              <a:t>” </a:t>
            </a:r>
            <a:r>
              <a:rPr lang="en-US" dirty="0" smtClean="0"/>
              <a:t>and select view/email.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pic>
        <p:nvPicPr>
          <p:cNvPr id="3" name="Picture 2"/>
          <p:cNvPicPr>
            <a:picLocks noChangeAspect="1"/>
          </p:cNvPicPr>
          <p:nvPr/>
        </p:nvPicPr>
        <p:blipFill>
          <a:blip r:embed="rId6"/>
          <a:stretch>
            <a:fillRect/>
          </a:stretch>
        </p:blipFill>
        <p:spPr>
          <a:xfrm>
            <a:off x="7675875" y="3735528"/>
            <a:ext cx="4516125" cy="2846209"/>
          </a:xfrm>
          <a:prstGeom prst="rect">
            <a:avLst/>
          </a:prstGeom>
        </p:spPr>
      </p:pic>
    </p:spTree>
    <p:extLst>
      <p:ext uri="{BB962C8B-B14F-4D97-AF65-F5344CB8AC3E}">
        <p14:creationId xmlns:p14="http://schemas.microsoft.com/office/powerpoint/2010/main" val="1284332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715</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Welcome Session Title Session Date  </vt:lpstr>
      <vt:lpstr>RSS Coordinator use the language provided on your session flyer and paste the Accreditation and Credit Designation Statements for your session here.  </vt:lpstr>
      <vt:lpstr>RSS Coordinator use the language provided on your session flyer and paste the Disclosure Policy and Disclosure Summary table here.  </vt:lpstr>
      <vt:lpstr>PowerPoint Presentation</vt:lpstr>
      <vt:lpstr>Option 1: Text Attendance to Claim Credit Text the Activity ID to (833) 616-1157. </vt:lpstr>
      <vt:lpstr>Option 2:  Claim Credit Online</vt:lpstr>
      <vt:lpstr>Option 3:  Claim Credit Using the QR Code</vt:lpstr>
      <vt:lpstr>Download &amp; Sign In  to UMN’s CloudCME App</vt:lpstr>
      <vt:lpstr>PowerPoint Presentation</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Attendees must record their participation in today’s session within 2 hours by texting the approval code to (833) 616-1157.</dc:title>
  <dc:creator>Jodi Brenden Amir</dc:creator>
  <cp:lastModifiedBy>Jodi Brenden Amir</cp:lastModifiedBy>
  <cp:revision>34</cp:revision>
  <dcterms:created xsi:type="dcterms:W3CDTF">2021-05-06T15:47:09Z</dcterms:created>
  <dcterms:modified xsi:type="dcterms:W3CDTF">2022-06-14T13:55:53Z</dcterms:modified>
</cp:coreProperties>
</file>