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72" r:id="rId8"/>
    <p:sldId id="271" r:id="rId9"/>
    <p:sldId id="264" r:id="rId10"/>
    <p:sldId id="273" r:id="rId11"/>
    <p:sldId id="266" r:id="rId12"/>
    <p:sldId id="274" r:id="rId13"/>
    <p:sldId id="267" r:id="rId14"/>
    <p:sldId id="268" r:id="rId15"/>
    <p:sldId id="269" r:id="rId16"/>
    <p:sldId id="276" r:id="rId17"/>
    <p:sldId id="275" r:id="rId18"/>
    <p:sldId id="285" r:id="rId19"/>
    <p:sldId id="286" r:id="rId20"/>
    <p:sldId id="277" r:id="rId21"/>
    <p:sldId id="278" r:id="rId22"/>
    <p:sldId id="282" r:id="rId23"/>
    <p:sldId id="283" r:id="rId24"/>
    <p:sldId id="284" r:id="rId25"/>
    <p:sldId id="291" r:id="rId26"/>
    <p:sldId id="287" r:id="rId27"/>
    <p:sldId id="288" r:id="rId28"/>
    <p:sldId id="289" r:id="rId29"/>
    <p:sldId id="290" r:id="rId30"/>
    <p:sldId id="292" r:id="rId31"/>
    <p:sldId id="293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1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google.com/url?sa=i&amp;rct=j&amp;q=&amp;esrc=s&amp;source=images&amp;cd=&amp;cad=rja&amp;uact=8&amp;ved=2ahUKEwjHlOz1kZHiAhUPP6wKHbrjCagQjRx6BAgBEAU&amp;url=https%3A%2F%2Fwww.researchgate.net%2Ffigure%2FShortened-and-Revised-Total-Neuropathy-Scoring-Criteria_tbl2_235382072&amp;psig=AOvVaw0rVxB5jXl7hUdWUkPJV5qe&amp;ust=1557583788663596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6476456/#b31-conc-26-e147" TargetMode="External"/><Relationship Id="rId2" Type="http://schemas.openxmlformats.org/officeDocument/2006/relationships/hyperlink" Target="https://www.ncbi.nlm.nih.gov/pmc/articles/PMC6476456/#b29-conc-26-e147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mc/articles/PMC6476456/#b30-conc-26-e147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mc/articles/PMC6476456/#b29-conc-26-e147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0158276-09AF-4347-815D-4363D1BBA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Peripheral Neuropathy, Chemotherapy &amp;</a:t>
            </a:r>
            <a:br>
              <a:rPr lang="en-US" dirty="0"/>
            </a:br>
            <a:r>
              <a:rPr lang="en-US" dirty="0"/>
              <a:t>You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D925D77-A07F-4D61-A23C-81C7459DE3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Peter Argenta, MD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90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F155E-A057-410B-8FE4-4DFDAF3EE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Chemotherapy-Induced </a:t>
            </a:r>
            <a:br>
              <a:rPr lang="en-US" dirty="0"/>
            </a:br>
            <a:r>
              <a:rPr lang="en-US" dirty="0"/>
              <a:t>Peripheral Neuropathy (CIPN)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11848-690B-4EAC-AE92-F58BBC82F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Model 1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5DF560D-D90D-46EE-97D2-B0C01FA4BBC0}"/>
              </a:ext>
            </a:extLst>
          </p:cNvPr>
          <p:cNvSpPr/>
          <p:nvPr/>
        </p:nvSpPr>
        <p:spPr>
          <a:xfrm>
            <a:off x="1674796" y="3070459"/>
            <a:ext cx="1078029" cy="5101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8102649-BAC2-4159-BBB5-EECF6E4B6A20}"/>
              </a:ext>
            </a:extLst>
          </p:cNvPr>
          <p:cNvCxnSpPr>
            <a:stCxn id="4" idx="6"/>
          </p:cNvCxnSpPr>
          <p:nvPr/>
        </p:nvCxnSpPr>
        <p:spPr>
          <a:xfrm flipV="1">
            <a:off x="2752825" y="3301465"/>
            <a:ext cx="4206240" cy="240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6E2C8C-7A3A-4CD6-A765-F5D07DCE5FD4}"/>
              </a:ext>
            </a:extLst>
          </p:cNvPr>
          <p:cNvCxnSpPr>
            <a:cxnSpLocks/>
          </p:cNvCxnSpPr>
          <p:nvPr/>
        </p:nvCxnSpPr>
        <p:spPr>
          <a:xfrm flipV="1">
            <a:off x="6959065" y="3070459"/>
            <a:ext cx="336884" cy="231007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122C6B6-4E52-4E7A-B3AD-7125F6338F16}"/>
              </a:ext>
            </a:extLst>
          </p:cNvPr>
          <p:cNvCxnSpPr>
            <a:cxnSpLocks/>
          </p:cNvCxnSpPr>
          <p:nvPr/>
        </p:nvCxnSpPr>
        <p:spPr>
          <a:xfrm flipV="1">
            <a:off x="6959065" y="3311894"/>
            <a:ext cx="360948" cy="13634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99449BE-3208-4AC9-A96C-F6B0333C88D5}"/>
              </a:ext>
            </a:extLst>
          </p:cNvPr>
          <p:cNvCxnSpPr>
            <a:cxnSpLocks/>
          </p:cNvCxnSpPr>
          <p:nvPr/>
        </p:nvCxnSpPr>
        <p:spPr>
          <a:xfrm>
            <a:off x="6959065" y="3325528"/>
            <a:ext cx="581527" cy="164035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14E4297-209B-46B2-971A-2BA0F212930A}"/>
              </a:ext>
            </a:extLst>
          </p:cNvPr>
          <p:cNvCxnSpPr>
            <a:cxnSpLocks/>
          </p:cNvCxnSpPr>
          <p:nvPr/>
        </p:nvCxnSpPr>
        <p:spPr>
          <a:xfrm flipV="1">
            <a:off x="2560319" y="2968015"/>
            <a:ext cx="308009" cy="150168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7F26559-6186-4CF1-98AE-81CEBC85DE9A}"/>
              </a:ext>
            </a:extLst>
          </p:cNvPr>
          <p:cNvCxnSpPr>
            <a:cxnSpLocks/>
          </p:cNvCxnSpPr>
          <p:nvPr/>
        </p:nvCxnSpPr>
        <p:spPr>
          <a:xfrm flipV="1">
            <a:off x="1370682" y="3446652"/>
            <a:ext cx="385011" cy="42911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7A5A8B5-F657-4E4A-A599-DDFE877CDA24}"/>
              </a:ext>
            </a:extLst>
          </p:cNvPr>
          <p:cNvCxnSpPr>
            <a:cxnSpLocks/>
          </p:cNvCxnSpPr>
          <p:nvPr/>
        </p:nvCxnSpPr>
        <p:spPr>
          <a:xfrm flipV="1">
            <a:off x="2140704" y="3584408"/>
            <a:ext cx="0" cy="281348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EDC3BC-F04F-406C-85B6-BE99E9B677F5}"/>
              </a:ext>
            </a:extLst>
          </p:cNvPr>
          <p:cNvCxnSpPr>
            <a:cxnSpLocks/>
          </p:cNvCxnSpPr>
          <p:nvPr/>
        </p:nvCxnSpPr>
        <p:spPr>
          <a:xfrm>
            <a:off x="2521817" y="3553928"/>
            <a:ext cx="192506" cy="209952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3160EF9-7031-4C91-AEA7-9F22AF044523}"/>
              </a:ext>
            </a:extLst>
          </p:cNvPr>
          <p:cNvCxnSpPr>
            <a:cxnSpLocks/>
          </p:cNvCxnSpPr>
          <p:nvPr/>
        </p:nvCxnSpPr>
        <p:spPr>
          <a:xfrm>
            <a:off x="1674796" y="2887177"/>
            <a:ext cx="161794" cy="24685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12AEA3C-B09C-413B-B6B6-1F78E3CD5563}"/>
              </a:ext>
            </a:extLst>
          </p:cNvPr>
          <p:cNvCxnSpPr>
            <a:cxnSpLocks/>
          </p:cNvCxnSpPr>
          <p:nvPr/>
        </p:nvCxnSpPr>
        <p:spPr>
          <a:xfrm>
            <a:off x="2221601" y="2855393"/>
            <a:ext cx="0" cy="207447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AF1F7195-D19E-44B4-A5DA-EB34CD6D42B9}"/>
              </a:ext>
            </a:extLst>
          </p:cNvPr>
          <p:cNvSpPr/>
          <p:nvPr/>
        </p:nvSpPr>
        <p:spPr>
          <a:xfrm>
            <a:off x="1636294" y="4359802"/>
            <a:ext cx="1078029" cy="5101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3DB7D7E-AF89-458C-BA9B-2B62D17756D6}"/>
              </a:ext>
            </a:extLst>
          </p:cNvPr>
          <p:cNvCxnSpPr>
            <a:cxnSpLocks/>
          </p:cNvCxnSpPr>
          <p:nvPr/>
        </p:nvCxnSpPr>
        <p:spPr>
          <a:xfrm>
            <a:off x="2714323" y="4644747"/>
            <a:ext cx="798898" cy="118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89162FE-7481-4212-99BD-2EECA9937F7E}"/>
              </a:ext>
            </a:extLst>
          </p:cNvPr>
          <p:cNvCxnSpPr>
            <a:cxnSpLocks/>
          </p:cNvCxnSpPr>
          <p:nvPr/>
        </p:nvCxnSpPr>
        <p:spPr>
          <a:xfrm flipV="1">
            <a:off x="3537285" y="4407526"/>
            <a:ext cx="336884" cy="231007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4F18065-03CD-4494-931A-94CFA00FEB27}"/>
              </a:ext>
            </a:extLst>
          </p:cNvPr>
          <p:cNvCxnSpPr>
            <a:cxnSpLocks/>
          </p:cNvCxnSpPr>
          <p:nvPr/>
        </p:nvCxnSpPr>
        <p:spPr>
          <a:xfrm flipV="1">
            <a:off x="3513221" y="4648961"/>
            <a:ext cx="360948" cy="13634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56125CD-98D3-496C-B305-381FDA3B2230}"/>
              </a:ext>
            </a:extLst>
          </p:cNvPr>
          <p:cNvCxnSpPr>
            <a:cxnSpLocks/>
          </p:cNvCxnSpPr>
          <p:nvPr/>
        </p:nvCxnSpPr>
        <p:spPr>
          <a:xfrm>
            <a:off x="3513221" y="4662595"/>
            <a:ext cx="581527" cy="164035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4C449F1-0B08-4591-9A42-32B3360652FE}"/>
              </a:ext>
            </a:extLst>
          </p:cNvPr>
          <p:cNvCxnSpPr>
            <a:cxnSpLocks/>
          </p:cNvCxnSpPr>
          <p:nvPr/>
        </p:nvCxnSpPr>
        <p:spPr>
          <a:xfrm flipV="1">
            <a:off x="2521817" y="4257358"/>
            <a:ext cx="308009" cy="150168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0172A65-E894-4608-88CB-6BD314EA073B}"/>
              </a:ext>
            </a:extLst>
          </p:cNvPr>
          <p:cNvCxnSpPr>
            <a:cxnSpLocks/>
          </p:cNvCxnSpPr>
          <p:nvPr/>
        </p:nvCxnSpPr>
        <p:spPr>
          <a:xfrm flipV="1">
            <a:off x="1332180" y="4735995"/>
            <a:ext cx="385011" cy="42911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F24D29C-E154-434F-9849-EA1BD6162651}"/>
              </a:ext>
            </a:extLst>
          </p:cNvPr>
          <p:cNvCxnSpPr>
            <a:cxnSpLocks/>
          </p:cNvCxnSpPr>
          <p:nvPr/>
        </p:nvCxnSpPr>
        <p:spPr>
          <a:xfrm flipV="1">
            <a:off x="2102202" y="4873751"/>
            <a:ext cx="0" cy="281348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7C2B3AF-816D-4CEA-85F8-5FDFF7A0E0BD}"/>
              </a:ext>
            </a:extLst>
          </p:cNvPr>
          <p:cNvCxnSpPr>
            <a:cxnSpLocks/>
          </p:cNvCxnSpPr>
          <p:nvPr/>
        </p:nvCxnSpPr>
        <p:spPr>
          <a:xfrm>
            <a:off x="2483315" y="4843271"/>
            <a:ext cx="192506" cy="209952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C879C97-9870-4881-9C5E-0F8F011E7015}"/>
              </a:ext>
            </a:extLst>
          </p:cNvPr>
          <p:cNvCxnSpPr>
            <a:cxnSpLocks/>
          </p:cNvCxnSpPr>
          <p:nvPr/>
        </p:nvCxnSpPr>
        <p:spPr>
          <a:xfrm>
            <a:off x="1636294" y="4176520"/>
            <a:ext cx="161794" cy="24685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965BC09-87F0-431F-815B-8E74CE1B29E6}"/>
              </a:ext>
            </a:extLst>
          </p:cNvPr>
          <p:cNvCxnSpPr>
            <a:cxnSpLocks/>
          </p:cNvCxnSpPr>
          <p:nvPr/>
        </p:nvCxnSpPr>
        <p:spPr>
          <a:xfrm>
            <a:off x="2183099" y="4144736"/>
            <a:ext cx="0" cy="207447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49D1AEB-C8CF-40AF-8FD8-02DD7DD009BF}"/>
              </a:ext>
            </a:extLst>
          </p:cNvPr>
          <p:cNvCxnSpPr>
            <a:cxnSpLocks/>
          </p:cNvCxnSpPr>
          <p:nvPr/>
        </p:nvCxnSpPr>
        <p:spPr>
          <a:xfrm flipV="1">
            <a:off x="3113772" y="4407526"/>
            <a:ext cx="0" cy="346509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5289BAC-4C32-4F8D-A047-10FDEAA1466F}"/>
              </a:ext>
            </a:extLst>
          </p:cNvPr>
          <p:cNvCxnSpPr>
            <a:cxnSpLocks/>
          </p:cNvCxnSpPr>
          <p:nvPr/>
        </p:nvCxnSpPr>
        <p:spPr>
          <a:xfrm flipV="1">
            <a:off x="4491106" y="4389486"/>
            <a:ext cx="0" cy="346509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6368A73-513E-4308-873C-E5D16FC192A2}"/>
              </a:ext>
            </a:extLst>
          </p:cNvPr>
          <p:cNvCxnSpPr>
            <a:cxnSpLocks/>
          </p:cNvCxnSpPr>
          <p:nvPr/>
        </p:nvCxnSpPr>
        <p:spPr>
          <a:xfrm flipV="1">
            <a:off x="3130733" y="3099334"/>
            <a:ext cx="0" cy="346509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2748B7F-CF85-47BD-8703-795399EEF6D4}"/>
              </a:ext>
            </a:extLst>
          </p:cNvPr>
          <p:cNvCxnSpPr>
            <a:cxnSpLocks/>
          </p:cNvCxnSpPr>
          <p:nvPr/>
        </p:nvCxnSpPr>
        <p:spPr>
          <a:xfrm flipV="1">
            <a:off x="4491106" y="3082491"/>
            <a:ext cx="0" cy="346509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45B8DE6-884E-43A0-A05D-4B19385EED04}"/>
              </a:ext>
            </a:extLst>
          </p:cNvPr>
          <p:cNvCxnSpPr>
            <a:cxnSpLocks/>
          </p:cNvCxnSpPr>
          <p:nvPr/>
        </p:nvCxnSpPr>
        <p:spPr>
          <a:xfrm flipV="1">
            <a:off x="5383284" y="3082490"/>
            <a:ext cx="0" cy="346509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73FC804-AE68-4270-9BAD-BFF4378D5DF9}"/>
              </a:ext>
            </a:extLst>
          </p:cNvPr>
          <p:cNvCxnSpPr>
            <a:cxnSpLocks/>
          </p:cNvCxnSpPr>
          <p:nvPr/>
        </p:nvCxnSpPr>
        <p:spPr>
          <a:xfrm flipV="1">
            <a:off x="8985419" y="4349774"/>
            <a:ext cx="0" cy="346509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9083837-BD6C-425D-9586-5D33E4949BC5}"/>
              </a:ext>
            </a:extLst>
          </p:cNvPr>
          <p:cNvCxnSpPr>
            <a:cxnSpLocks/>
          </p:cNvCxnSpPr>
          <p:nvPr/>
        </p:nvCxnSpPr>
        <p:spPr>
          <a:xfrm flipV="1">
            <a:off x="6425099" y="4398103"/>
            <a:ext cx="0" cy="346509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08B9C47-BB11-4380-A68E-FD20F2B86EF5}"/>
              </a:ext>
            </a:extLst>
          </p:cNvPr>
          <p:cNvCxnSpPr>
            <a:cxnSpLocks/>
          </p:cNvCxnSpPr>
          <p:nvPr/>
        </p:nvCxnSpPr>
        <p:spPr>
          <a:xfrm flipV="1">
            <a:off x="5383284" y="4407526"/>
            <a:ext cx="0" cy="346509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AD5CE20-433E-4868-89C3-E59D99C7DDC4}"/>
              </a:ext>
            </a:extLst>
          </p:cNvPr>
          <p:cNvCxnSpPr>
            <a:cxnSpLocks/>
          </p:cNvCxnSpPr>
          <p:nvPr/>
        </p:nvCxnSpPr>
        <p:spPr>
          <a:xfrm flipV="1">
            <a:off x="7798988" y="4398103"/>
            <a:ext cx="0" cy="346509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93172EF-88A7-4F62-932C-7E1B2E9D015E}"/>
              </a:ext>
            </a:extLst>
          </p:cNvPr>
          <p:cNvCxnSpPr>
            <a:cxnSpLocks/>
          </p:cNvCxnSpPr>
          <p:nvPr/>
        </p:nvCxnSpPr>
        <p:spPr>
          <a:xfrm flipV="1">
            <a:off x="7798988" y="2965385"/>
            <a:ext cx="0" cy="346509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3E46EBC-54C0-4BE6-BEC0-AED9392F052E}"/>
              </a:ext>
            </a:extLst>
          </p:cNvPr>
          <p:cNvCxnSpPr>
            <a:cxnSpLocks/>
          </p:cNvCxnSpPr>
          <p:nvPr/>
        </p:nvCxnSpPr>
        <p:spPr>
          <a:xfrm flipV="1">
            <a:off x="6425099" y="3070459"/>
            <a:ext cx="0" cy="346509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AAB8C01-E36D-4335-8BC9-C19BFA7DAFAF}"/>
              </a:ext>
            </a:extLst>
          </p:cNvPr>
          <p:cNvCxnSpPr>
            <a:cxnSpLocks/>
          </p:cNvCxnSpPr>
          <p:nvPr/>
        </p:nvCxnSpPr>
        <p:spPr>
          <a:xfrm flipV="1">
            <a:off x="8968457" y="2954956"/>
            <a:ext cx="0" cy="346509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89E0590-C14A-495E-AB3C-55A3D04555D5}"/>
              </a:ext>
            </a:extLst>
          </p:cNvPr>
          <p:cNvCxnSpPr>
            <a:cxnSpLocks/>
          </p:cNvCxnSpPr>
          <p:nvPr/>
        </p:nvCxnSpPr>
        <p:spPr>
          <a:xfrm flipV="1">
            <a:off x="6945547" y="4389486"/>
            <a:ext cx="0" cy="346509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E5D6053-BD10-44BE-B595-60B39584F0FF}"/>
              </a:ext>
            </a:extLst>
          </p:cNvPr>
          <p:cNvCxnSpPr>
            <a:cxnSpLocks/>
          </p:cNvCxnSpPr>
          <p:nvPr/>
        </p:nvCxnSpPr>
        <p:spPr>
          <a:xfrm flipV="1">
            <a:off x="3874169" y="3107356"/>
            <a:ext cx="0" cy="346509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BAF8B53-56CE-43A1-9019-405E51EC997E}"/>
              </a:ext>
            </a:extLst>
          </p:cNvPr>
          <p:cNvCxnSpPr>
            <a:cxnSpLocks/>
          </p:cNvCxnSpPr>
          <p:nvPr/>
        </p:nvCxnSpPr>
        <p:spPr>
          <a:xfrm flipV="1">
            <a:off x="5983021" y="3070459"/>
            <a:ext cx="0" cy="346509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F36E3CB-F7E9-42C5-8A90-4C11EDA98C7C}"/>
              </a:ext>
            </a:extLst>
          </p:cNvPr>
          <p:cNvCxnSpPr>
            <a:cxnSpLocks/>
          </p:cNvCxnSpPr>
          <p:nvPr/>
        </p:nvCxnSpPr>
        <p:spPr>
          <a:xfrm flipV="1">
            <a:off x="3334469" y="4407526"/>
            <a:ext cx="0" cy="346509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DD41BEC-21AC-4790-B495-85BB060CA01F}"/>
              </a:ext>
            </a:extLst>
          </p:cNvPr>
          <p:cNvSpPr txBox="1"/>
          <p:nvPr/>
        </p:nvSpPr>
        <p:spPr>
          <a:xfrm>
            <a:off x="9663764" y="2589196"/>
            <a:ext cx="17689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END RESULT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Message is “heard”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“Phone lines” are out!</a:t>
            </a:r>
          </a:p>
        </p:txBody>
      </p:sp>
    </p:spTree>
    <p:extLst>
      <p:ext uri="{BB962C8B-B14F-4D97-AF65-F5344CB8AC3E}">
        <p14:creationId xmlns:p14="http://schemas.microsoft.com/office/powerpoint/2010/main" val="47934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F155E-A057-410B-8FE4-4DFDAF3EE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889527"/>
          </a:xfrm>
        </p:spPr>
        <p:txBody>
          <a:bodyPr>
            <a:normAutofit fontScale="90000"/>
          </a:bodyPr>
          <a:lstStyle/>
          <a:p>
            <a:r>
              <a:rPr lang="en-US" dirty="0"/>
              <a:t>Chemotherapy-Induced </a:t>
            </a:r>
            <a:br>
              <a:rPr lang="en-US" dirty="0"/>
            </a:br>
            <a:r>
              <a:rPr lang="en-US" dirty="0"/>
              <a:t>Peripheral Neuropathy (CIPN)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11848-690B-4EAC-AE92-F58BBC82F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Model 2 – nerve </a:t>
            </a:r>
            <a:r>
              <a:rPr lang="en-US" sz="2800" dirty="0" err="1"/>
              <a:t>withdrawl</a:t>
            </a:r>
            <a:endParaRPr lang="en-US" sz="2800" dirty="0"/>
          </a:p>
        </p:txBody>
      </p:sp>
      <p:pic>
        <p:nvPicPr>
          <p:cNvPr id="2054" name="Picture 6" descr="ENFD Normal">
            <a:extLst>
              <a:ext uri="{FF2B5EF4-FFF2-40B4-BE49-F238E27FC236}">
                <a16:creationId xmlns:a16="http://schemas.microsoft.com/office/drawing/2014/main" id="{AECD5B85-E6FD-47BE-AF84-F9AAD1067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914" y="2593306"/>
            <a:ext cx="3976237" cy="299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NFD Abnormal">
            <a:extLst>
              <a:ext uri="{FF2B5EF4-FFF2-40B4-BE49-F238E27FC236}">
                <a16:creationId xmlns:a16="http://schemas.microsoft.com/office/drawing/2014/main" id="{B229CC0F-88FA-4F19-A5B8-10574C044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151" y="2593305"/>
            <a:ext cx="3976236" cy="299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hrzone-healthrising.netdna-ssl.com/wp-content/uploads/2016/02/Small-fiber-neuropathy.jpg">
            <a:extLst>
              <a:ext uri="{FF2B5EF4-FFF2-40B4-BE49-F238E27FC236}">
                <a16:creationId xmlns:a16="http://schemas.microsoft.com/office/drawing/2014/main" id="{4D1DF9C0-044F-422C-B53E-1A273C027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767" y="2593302"/>
            <a:ext cx="8034619" cy="340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8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F155E-A057-410B-8FE4-4DFDAF3EE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889527"/>
          </a:xfrm>
        </p:spPr>
        <p:txBody>
          <a:bodyPr>
            <a:normAutofit fontScale="90000"/>
          </a:bodyPr>
          <a:lstStyle/>
          <a:p>
            <a:r>
              <a:rPr lang="en-US" dirty="0"/>
              <a:t>Chemotherapy-Induced </a:t>
            </a:r>
            <a:br>
              <a:rPr lang="en-US" dirty="0"/>
            </a:br>
            <a:r>
              <a:rPr lang="en-US" dirty="0"/>
              <a:t>Peripheral Neuropathy (CIPN)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11848-690B-4EAC-AE92-F58BBC82F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Model 2 – nerve withdrawal</a:t>
            </a:r>
          </a:p>
          <a:p>
            <a:r>
              <a:rPr lang="en-US" sz="2800" dirty="0"/>
              <a:t>Different areas = different nerve density</a:t>
            </a:r>
          </a:p>
          <a:p>
            <a:r>
              <a:rPr lang="en-US" sz="2800" dirty="0"/>
              <a:t>Nerve density correlates with neuropathy scores</a:t>
            </a:r>
          </a:p>
          <a:p>
            <a:pPr lvl="1"/>
            <a:r>
              <a:rPr lang="en-US" sz="2600" dirty="0"/>
              <a:t>….imperfectly</a:t>
            </a:r>
          </a:p>
          <a:p>
            <a:pPr lvl="1"/>
            <a:r>
              <a:rPr lang="en-US" sz="2600" dirty="0"/>
              <a:t>In diabetics</a:t>
            </a:r>
          </a:p>
        </p:txBody>
      </p:sp>
    </p:spTree>
    <p:extLst>
      <p:ext uri="{BB962C8B-B14F-4D97-AF65-F5344CB8AC3E}">
        <p14:creationId xmlns:p14="http://schemas.microsoft.com/office/powerpoint/2010/main" val="178118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F155E-A057-410B-8FE4-4DFDAF3EE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Chemotherapy-Induced </a:t>
            </a:r>
            <a:br>
              <a:rPr lang="en-US" dirty="0"/>
            </a:br>
            <a:r>
              <a:rPr lang="en-US" dirty="0"/>
              <a:t>Peripheral Neuropathy (CIPN)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11848-690B-4EAC-AE92-F58BBC82F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Model 3</a:t>
            </a:r>
          </a:p>
        </p:txBody>
      </p:sp>
      <p:pic>
        <p:nvPicPr>
          <p:cNvPr id="5122" name="Picture 2" descr="Related image">
            <a:extLst>
              <a:ext uri="{FF2B5EF4-FFF2-40B4-BE49-F238E27FC236}">
                <a16:creationId xmlns:a16="http://schemas.microsoft.com/office/drawing/2014/main" id="{6444D715-F304-45F1-A5AB-C830780FF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742" y="1946618"/>
            <a:ext cx="4558230" cy="483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18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F155E-A057-410B-8FE4-4DFDAF3EE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So what are you going to do about it?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11848-690B-4EAC-AE92-F58BBC82F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Treatment options with universal success?</a:t>
            </a:r>
          </a:p>
          <a:p>
            <a:pPr marL="0" indent="0">
              <a:buNone/>
            </a:pPr>
            <a:r>
              <a:rPr lang="en-US" sz="2800" dirty="0"/>
              <a:t>	1.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2526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F155E-A057-410B-8FE4-4DFDAF3EE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Treatment OPTIONS– Mixed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11848-690B-4EAC-AE92-F58BBC82F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3620935" cy="372092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/>
              <a:t>Pharmacy</a:t>
            </a:r>
          </a:p>
          <a:p>
            <a:pPr lvl="1"/>
            <a:r>
              <a:rPr lang="en-US" sz="2600" dirty="0"/>
              <a:t>Gabapentin (anti-epileptic)</a:t>
            </a:r>
          </a:p>
          <a:p>
            <a:pPr lvl="1"/>
            <a:r>
              <a:rPr lang="en-US" sz="2600" dirty="0"/>
              <a:t>Duloxetine (SSRI)</a:t>
            </a:r>
          </a:p>
          <a:p>
            <a:r>
              <a:rPr lang="en-US" sz="2800" dirty="0"/>
              <a:t>Supplements</a:t>
            </a:r>
          </a:p>
          <a:p>
            <a:pPr lvl="1"/>
            <a:r>
              <a:rPr lang="en-US" sz="2600" dirty="0"/>
              <a:t>L-glutamine</a:t>
            </a:r>
          </a:p>
          <a:p>
            <a:pPr lvl="1"/>
            <a:r>
              <a:rPr lang="en-US" sz="2600" dirty="0"/>
              <a:t>B6</a:t>
            </a:r>
          </a:p>
          <a:p>
            <a:r>
              <a:rPr lang="en-US" sz="2800" dirty="0"/>
              <a:t>Alternatives</a:t>
            </a:r>
          </a:p>
          <a:p>
            <a:pPr lvl="1"/>
            <a:r>
              <a:rPr lang="en-US" sz="2600" dirty="0"/>
              <a:t>Acupuncture</a:t>
            </a:r>
          </a:p>
          <a:p>
            <a:pPr lvl="1"/>
            <a:r>
              <a:rPr lang="en-US" sz="2600" dirty="0"/>
              <a:t>Light/PBM 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64C7F7B-0FEC-4CD7-8D7C-E73FC51524A8}"/>
              </a:ext>
            </a:extLst>
          </p:cNvPr>
          <p:cNvSpPr txBox="1">
            <a:spLocks/>
          </p:cNvSpPr>
          <p:nvPr/>
        </p:nvSpPr>
        <p:spPr>
          <a:xfrm>
            <a:off x="5935348" y="2015732"/>
            <a:ext cx="3410784" cy="37209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Gabapentin </a:t>
            </a:r>
          </a:p>
          <a:p>
            <a:pPr lvl="1"/>
            <a:r>
              <a:rPr lang="en-US" sz="2400" dirty="0"/>
              <a:t>Approved for seizure and post-herpetic neuralgia</a:t>
            </a:r>
          </a:p>
          <a:p>
            <a:pPr lvl="1"/>
            <a:r>
              <a:rPr lang="en-US" sz="2600" dirty="0"/>
              <a:t>MOA unknown – “nerve calming”</a:t>
            </a:r>
          </a:p>
          <a:p>
            <a:pPr marL="0" indent="0">
              <a:buNone/>
            </a:pPr>
            <a:r>
              <a:rPr lang="en-US" sz="2800" dirty="0"/>
              <a:t>Duloxetine (SSRI)</a:t>
            </a:r>
          </a:p>
          <a:p>
            <a:pPr lvl="1"/>
            <a:r>
              <a:rPr lang="en-US" sz="2600" dirty="0"/>
              <a:t>Only phase III data</a:t>
            </a:r>
          </a:p>
          <a:p>
            <a:pPr lvl="1"/>
            <a:r>
              <a:rPr lang="en-US" sz="2600" dirty="0"/>
              <a:t>Approved for painful neuropathy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5" name="Picture 2" descr="Related image">
            <a:extLst>
              <a:ext uri="{FF2B5EF4-FFF2-40B4-BE49-F238E27FC236}">
                <a16:creationId xmlns:a16="http://schemas.microsoft.com/office/drawing/2014/main" id="{5871D5E1-9459-4E93-8BB1-CF0C0055B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90" y="1853753"/>
            <a:ext cx="4042024" cy="429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92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F155E-A057-410B-8FE4-4DFDAF3EE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Why is there no easy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11848-690B-4EAC-AE92-F58BBC82F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sz="2800" dirty="0"/>
              <a:t>It is hard to quantitate </a:t>
            </a:r>
            <a:r>
              <a:rPr lang="en-US" sz="2800" dirty="0" smtClean="0"/>
              <a:t>success</a:t>
            </a:r>
          </a:p>
          <a:p>
            <a:pPr marL="971550" lvl="1" indent="-514350">
              <a:buAutoNum type="arabicPeriod"/>
            </a:pPr>
            <a:r>
              <a:rPr lang="en-US" sz="2400" dirty="0" smtClean="0"/>
              <a:t>….a little less numb?</a:t>
            </a:r>
            <a:endParaRPr lang="en-US" sz="2400" dirty="0"/>
          </a:p>
          <a:p>
            <a:pPr marL="971550" lvl="1" indent="-514350">
              <a:buAutoNum type="arabicPeriod"/>
            </a:pPr>
            <a:r>
              <a:rPr lang="en-US" sz="2400" dirty="0"/>
              <a:t>&gt;30 tools for measuring </a:t>
            </a:r>
            <a:r>
              <a:rPr lang="en-US" sz="2400" dirty="0" smtClean="0"/>
              <a:t>neuropathy</a:t>
            </a:r>
          </a:p>
          <a:p>
            <a:pPr marL="1428750" lvl="2" indent="-514350">
              <a:buAutoNum type="arabicPeriod"/>
            </a:pPr>
            <a:r>
              <a:rPr lang="en-US" sz="2200" dirty="0" smtClean="0"/>
              <a:t>No consensus on best</a:t>
            </a:r>
          </a:p>
          <a:p>
            <a:pPr marL="1428750" lvl="2" indent="-514350">
              <a:buAutoNum type="arabicPeriod"/>
            </a:pPr>
            <a:r>
              <a:rPr lang="en-US" sz="2200" dirty="0" smtClean="0"/>
              <a:t>Most attempt to objectify the subjective</a:t>
            </a:r>
          </a:p>
          <a:p>
            <a:pPr marL="971550" lvl="1" indent="-514350">
              <a:buAutoNum type="arabicPeriod"/>
            </a:pPr>
            <a:r>
              <a:rPr lang="en-US" sz="2400" dirty="0" smtClean="0"/>
              <a:t>Redundancy makes small changes difficult to detect </a:t>
            </a:r>
            <a:endParaRPr lang="en-US" sz="2400" dirty="0"/>
          </a:p>
          <a:p>
            <a:pPr marL="971550" lvl="1" indent="-514350">
              <a:buAutoNum type="arabicPeriod"/>
            </a:pPr>
            <a:r>
              <a:rPr lang="en-US" sz="2400" dirty="0" smtClean="0"/>
              <a:t>Hard to control for confounding variables</a:t>
            </a:r>
          </a:p>
          <a:p>
            <a:pPr marL="1428750" lvl="2" indent="-514350">
              <a:buAutoNum type="arabicPeriod"/>
            </a:pPr>
            <a:r>
              <a:rPr lang="en-US" sz="2200" dirty="0" smtClean="0"/>
              <a:t>Age, smoking, diabetes, exposures</a:t>
            </a:r>
            <a:endParaRPr lang="en-US" sz="2200" dirty="0"/>
          </a:p>
        </p:txBody>
      </p:sp>
      <p:pic>
        <p:nvPicPr>
          <p:cNvPr id="1026" name="Picture 2" descr="Image result for modified total neuropathy scor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2052636"/>
            <a:ext cx="809625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52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F155E-A057-410B-8FE4-4DFDAF3EE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So…What </a:t>
            </a:r>
            <a:r>
              <a:rPr lang="en-US" dirty="0"/>
              <a:t>should I use?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11848-690B-4EAC-AE92-F58BBC82F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Supplements	 (B-complex or L-glutamine)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1. Cheap and safe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2. Used as controls in most studies</a:t>
            </a:r>
          </a:p>
          <a:p>
            <a:pPr marL="0" indent="0">
              <a:buNone/>
            </a:pPr>
            <a:r>
              <a:rPr lang="en-US" sz="2800" dirty="0" err="1" smtClean="0"/>
              <a:t>Neuromodulating</a:t>
            </a:r>
            <a:r>
              <a:rPr lang="en-US" sz="2800" dirty="0" smtClean="0"/>
              <a:t> agents (gabapentin, SSRI)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1. Best studied*, well tolerated*,  approved</a:t>
            </a:r>
          </a:p>
          <a:p>
            <a:pPr marL="0" indent="0">
              <a:buNone/>
            </a:pPr>
            <a:r>
              <a:rPr lang="en-US" sz="2800" dirty="0" smtClean="0"/>
              <a:t>	2. May have beneficial side effects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7685314" y="2340429"/>
            <a:ext cx="43651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dirty="0" smtClean="0"/>
              <a:t>Duloxetine</a:t>
            </a:r>
            <a:r>
              <a:rPr lang="en-US" dirty="0"/>
              <a:t>*</a:t>
            </a:r>
          </a:p>
          <a:p>
            <a:pPr lvl="3"/>
            <a:r>
              <a:rPr lang="en-US" dirty="0"/>
              <a:t>231 </a:t>
            </a:r>
            <a:r>
              <a:rPr lang="en-US" dirty="0" err="1"/>
              <a:t>pt</a:t>
            </a:r>
            <a:r>
              <a:rPr lang="en-US" dirty="0"/>
              <a:t> placebo-controlled RCT </a:t>
            </a:r>
          </a:p>
          <a:p>
            <a:pPr lvl="3"/>
            <a:r>
              <a:rPr lang="en-US" dirty="0"/>
              <a:t>Primary outcome is Pain Score</a:t>
            </a:r>
          </a:p>
          <a:p>
            <a:pPr lvl="4"/>
            <a:r>
              <a:rPr lang="en-US" dirty="0"/>
              <a:t>1 point reduction in 10 point scale vs 0.3 point reduction in placebo</a:t>
            </a:r>
          </a:p>
          <a:p>
            <a:pPr lvl="4"/>
            <a:r>
              <a:rPr lang="en-US" dirty="0"/>
              <a:t>10% drop-out from toxicity</a:t>
            </a:r>
          </a:p>
        </p:txBody>
      </p:sp>
    </p:spTree>
    <p:extLst>
      <p:ext uri="{BB962C8B-B14F-4D97-AF65-F5344CB8AC3E}">
        <p14:creationId xmlns:p14="http://schemas.microsoft.com/office/powerpoint/2010/main" val="10385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1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Peripheral Neuropathy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Current Treatments</a:t>
            </a:r>
          </a:p>
          <a:p>
            <a:pPr lvl="1"/>
            <a:r>
              <a:rPr lang="en-US" dirty="0" smtClean="0"/>
              <a:t>Not disease specific</a:t>
            </a:r>
          </a:p>
          <a:p>
            <a:pPr lvl="1"/>
            <a:r>
              <a:rPr lang="en-US" dirty="0" smtClean="0"/>
              <a:t>Not effective</a:t>
            </a:r>
          </a:p>
          <a:p>
            <a:pPr lvl="2"/>
            <a:r>
              <a:rPr lang="en-US" dirty="0" smtClean="0"/>
              <a:t>B-complex, L-glutamine, Gabapentin, Duloxetine*</a:t>
            </a:r>
          </a:p>
          <a:p>
            <a:pPr lvl="3"/>
            <a:r>
              <a:rPr lang="en-US" dirty="0" smtClean="0"/>
              <a:t>231 </a:t>
            </a:r>
            <a:r>
              <a:rPr lang="en-US" dirty="0" err="1" smtClean="0"/>
              <a:t>pt</a:t>
            </a:r>
            <a:r>
              <a:rPr lang="en-US" dirty="0" smtClean="0"/>
              <a:t> placebo-controlled RCT </a:t>
            </a:r>
          </a:p>
          <a:p>
            <a:pPr lvl="3"/>
            <a:r>
              <a:rPr lang="en-US" dirty="0" smtClean="0"/>
              <a:t>Primary outcome is Pain Score</a:t>
            </a:r>
          </a:p>
          <a:p>
            <a:pPr lvl="4"/>
            <a:r>
              <a:rPr lang="en-US" dirty="0" smtClean="0"/>
              <a:t>1 point reduction in 10 point scale vs 0.3 point reduction in placebo</a:t>
            </a:r>
          </a:p>
          <a:p>
            <a:pPr lvl="4"/>
            <a:r>
              <a:rPr lang="en-US" dirty="0" smtClean="0"/>
              <a:t>10% drop-out from toxicity</a:t>
            </a:r>
          </a:p>
          <a:p>
            <a:r>
              <a:rPr lang="en-US" dirty="0" smtClean="0"/>
              <a:t>Autonomic dysfunction is also common</a:t>
            </a:r>
          </a:p>
          <a:p>
            <a:pPr lvl="1"/>
            <a:r>
              <a:rPr lang="en-US" dirty="0" smtClean="0"/>
              <a:t>Dysregulated sweating</a:t>
            </a:r>
          </a:p>
          <a:p>
            <a:pPr lvl="1"/>
            <a:r>
              <a:rPr lang="en-US" dirty="0" smtClean="0"/>
              <a:t>Dysregulated heart rhythms</a:t>
            </a:r>
          </a:p>
          <a:p>
            <a:pPr marL="27432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0472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F155E-A057-410B-8FE4-4DFDAF3EE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124125"/>
            <a:ext cx="9603275" cy="729629"/>
          </a:xfrm>
        </p:spPr>
        <p:txBody>
          <a:bodyPr>
            <a:normAutofit/>
          </a:bodyPr>
          <a:lstStyle/>
          <a:p>
            <a:r>
              <a:rPr lang="en-US" dirty="0"/>
              <a:t>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11848-690B-4EAC-AE92-F58BBC82F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conditions that result when nerves that carry messages to and from the brain and spinal cord from and to the rest of the body are damaged or diseased.</a:t>
            </a:r>
          </a:p>
          <a:p>
            <a:r>
              <a:rPr lang="en-US" sz="2800" dirty="0"/>
              <a:t>What does it mean for patients?</a:t>
            </a:r>
          </a:p>
          <a:p>
            <a:pPr lvl="1"/>
            <a:r>
              <a:rPr lang="en-US" sz="2600" dirty="0"/>
              <a:t>Numbness, tingling (“asleep”), burning, pain, weakness</a:t>
            </a:r>
          </a:p>
          <a:p>
            <a:pPr lvl="1"/>
            <a:r>
              <a:rPr lang="en-US" sz="2600" dirty="0"/>
              <a:t>Drops, falls, trips, disability</a:t>
            </a:r>
          </a:p>
        </p:txBody>
      </p:sp>
    </p:spTree>
    <p:extLst>
      <p:ext uri="{BB962C8B-B14F-4D97-AF65-F5344CB8AC3E}">
        <p14:creationId xmlns:p14="http://schemas.microsoft.com/office/powerpoint/2010/main" val="107522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F155E-A057-410B-8FE4-4DFDAF3EE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So…What should I use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11848-690B-4EAC-AE92-F58BBC82F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Acupuncture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- “been around”, safe, cheap?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- lots of single-arm data</a:t>
            </a:r>
          </a:p>
          <a:p>
            <a:pPr marL="0" indent="0">
              <a:buNone/>
            </a:pPr>
            <a:r>
              <a:rPr lang="en-US" sz="2800" dirty="0" smtClean="0"/>
              <a:t>	- three RCTs</a:t>
            </a:r>
          </a:p>
          <a:p>
            <a:pPr marL="0" indent="0">
              <a:buNone/>
            </a:pPr>
            <a:r>
              <a:rPr lang="en-US" sz="2800" dirty="0"/>
              <a:t>	</a:t>
            </a:r>
          </a:p>
        </p:txBody>
      </p:sp>
      <p:pic>
        <p:nvPicPr>
          <p:cNvPr id="2050" name="Picture 2" descr="An external file that holds a picture, illustration, etc.&#10;Object name is conc-26-e147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56" y="1988279"/>
            <a:ext cx="7257596" cy="445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2886" y="6444343"/>
            <a:ext cx="4125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Li. Et al </a:t>
            </a:r>
            <a:r>
              <a:rPr lang="en-US" dirty="0" err="1" smtClean="0">
                <a:solidFill>
                  <a:schemeClr val="bg1"/>
                </a:solidFill>
              </a:rPr>
              <a:t>Curr</a:t>
            </a:r>
            <a:r>
              <a:rPr lang="en-US" dirty="0" smtClean="0">
                <a:solidFill>
                  <a:schemeClr val="bg1"/>
                </a:solidFill>
              </a:rPr>
              <a:t> Oncology 4/2019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00456" y="2667000"/>
            <a:ext cx="21771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Needed 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Accupuncture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CIPN</a:t>
            </a:r>
          </a:p>
          <a:p>
            <a:pPr marL="342900" indent="-342900">
              <a:buAutoNum type="arabicPeriod"/>
            </a:pPr>
            <a:r>
              <a:rPr lang="en-US" dirty="0" smtClean="0"/>
              <a:t>A control</a:t>
            </a:r>
          </a:p>
          <a:p>
            <a:pPr marL="342900" indent="-342900">
              <a:buAutoNum type="arabicPeriod"/>
            </a:pPr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7" name="Picture 2" descr="An external file that holds a picture, illustration, etc.&#10;Object name is conc-26-e147f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81"/>
          <a:stretch/>
        </p:blipFill>
        <p:spPr bwMode="auto">
          <a:xfrm>
            <a:off x="642256" y="1916295"/>
            <a:ext cx="7257596" cy="355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16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F155E-A057-410B-8FE4-4DFDAF3EE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Acupuncture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11848-690B-4EAC-AE92-F58BBC82F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Definition: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700889" y="2016125"/>
          <a:ext cx="7104546" cy="3449639"/>
        </p:xfrm>
        <a:graphic>
          <a:graphicData uri="http://schemas.openxmlformats.org/drawingml/2006/table">
            <a:tbl>
              <a:tblPr/>
              <a:tblGrid>
                <a:gridCol w="874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47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47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47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47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47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47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814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096839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>
                          <a:effectLst/>
                        </a:rPr>
                        <a:t>Rostock </a:t>
                      </a:r>
                      <a:r>
                        <a:rPr lang="en-US" sz="1300" i="1">
                          <a:effectLst/>
                        </a:rPr>
                        <a:t>et al.</a:t>
                      </a:r>
                      <a:r>
                        <a:rPr lang="en-US" sz="1300">
                          <a:effectLst/>
                        </a:rPr>
                        <a:t>, 2013</a:t>
                      </a:r>
                      <a:r>
                        <a:rPr lang="en-US" sz="1300" baseline="30000">
                          <a:solidFill>
                            <a:srgbClr val="642A8F"/>
                          </a:solidFill>
                          <a:effectLst/>
                          <a:hlinkClick r:id="rId2"/>
                        </a:rPr>
                        <a:t>29</a:t>
                      </a:r>
                      <a:endParaRPr lang="en-US" sz="1300">
                        <a:effectLst/>
                      </a:endParaRPr>
                    </a:p>
                  </a:txBody>
                  <a:tcPr marL="67640" marR="67640" marT="33820" marB="33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>
                          <a:effectLst/>
                        </a:rPr>
                        <a:t>59</a:t>
                      </a:r>
                    </a:p>
                  </a:txBody>
                  <a:tcPr marL="67640" marR="67640" marT="33820" marB="33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>
                          <a:effectLst/>
                        </a:rPr>
                        <a:t>Men and women</a:t>
                      </a:r>
                    </a:p>
                  </a:txBody>
                  <a:tcPr marL="67640" marR="67640" marT="33820" marB="33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>
                          <a:effectLst/>
                        </a:rPr>
                        <a:t>Not specified</a:t>
                      </a:r>
                    </a:p>
                  </a:txBody>
                  <a:tcPr marL="67640" marR="67640" marT="33820" marB="33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>
                          <a:effectLst/>
                        </a:rPr>
                        <a:t>Taxanes, platinum derivatives, or vinca alkaloids</a:t>
                      </a:r>
                    </a:p>
                  </a:txBody>
                  <a:tcPr marL="67640" marR="67640" marT="33820" marB="33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>
                          <a:effectLst/>
                        </a:rPr>
                        <a:t>Electroacupuncture</a:t>
                      </a:r>
                    </a:p>
                  </a:txBody>
                  <a:tcPr marL="67640" marR="67640" marT="33820" marB="33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Font typeface="Arial"/>
                        <a:buChar char="•"/>
                      </a:pPr>
                      <a:r>
                        <a:rPr lang="en-US" sz="1300">
                          <a:effectLst/>
                        </a:rPr>
                        <a:t>Three groups:■ Hydroelectric baths</a:t>
                      </a:r>
                    </a:p>
                    <a:p>
                      <a:pPr algn="ctr" fontAlgn="t">
                        <a:buFont typeface="Arial"/>
                        <a:buChar char="•"/>
                      </a:pPr>
                      <a:r>
                        <a:rPr lang="en-US" sz="1300">
                          <a:effectLst/>
                        </a:rPr>
                        <a:t>■ Vitamin B complex capsules</a:t>
                      </a:r>
                    </a:p>
                    <a:p>
                      <a:pPr algn="ctr" fontAlgn="t">
                        <a:buFont typeface="Arial"/>
                        <a:buChar char="•"/>
                      </a:pPr>
                      <a:r>
                        <a:rPr lang="en-US" sz="1300">
                          <a:effectLst/>
                        </a:rPr>
                        <a:t>■ Placebo (lactose) capsules</a:t>
                      </a:r>
                    </a:p>
                  </a:txBody>
                  <a:tcPr marL="67640" marR="67640" marT="33820" marB="33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>
                          <a:effectLst/>
                        </a:rPr>
                        <a:t>2–3 Times weekly for 3 weeks (total of 8 sessions)</a:t>
                      </a:r>
                    </a:p>
                  </a:txBody>
                  <a:tcPr marL="67640" marR="67640" marT="33820" marB="33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400">
                <a:tc>
                  <a:txBody>
                    <a:bodyPr/>
                    <a:lstStyle/>
                    <a:p>
                      <a:pPr algn="l" fontAlgn="t"/>
                      <a:endParaRPr lang="en-US" sz="1300">
                        <a:effectLst/>
                      </a:endParaRPr>
                    </a:p>
                  </a:txBody>
                  <a:tcPr marL="67640" marR="67640" marT="33820" marB="33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l" fontAlgn="t">
                        <a:buFont typeface="Arial"/>
                        <a:buChar char="•"/>
                      </a:pPr>
                      <a:r>
                        <a:rPr lang="en-US" sz="1300" i="1">
                          <a:effectLst/>
                        </a:rPr>
                        <a:t>Outcomes assessed:</a:t>
                      </a:r>
                      <a:r>
                        <a:rPr lang="en-US" sz="1300">
                          <a:effectLst/>
                        </a:rPr>
                        <a:t>■ Primary: patient-reported CIPN severity (score on the numerical rating scale for neuropathic symptoms)</a:t>
                      </a:r>
                    </a:p>
                    <a:p>
                      <a:pPr algn="l" fontAlgn="t">
                        <a:buFont typeface="Arial"/>
                        <a:buChar char="•"/>
                      </a:pPr>
                      <a:r>
                        <a:rPr lang="en-US" sz="1300">
                          <a:effectLst/>
                        </a:rPr>
                        <a:t>■ Secondary: neuropathy score, electroneurography, </a:t>
                      </a:r>
                      <a:r>
                        <a:rPr lang="en-US" sz="1300" i="1">
                          <a:effectLst/>
                        </a:rPr>
                        <a:t>Common Toxicity Criteria</a:t>
                      </a:r>
                      <a:r>
                        <a:rPr lang="en-US" sz="1300" baseline="30000">
                          <a:effectLst/>
                        </a:rPr>
                        <a:t>a</a:t>
                      </a:r>
                      <a:r>
                        <a:rPr lang="en-US" sz="1300">
                          <a:effectLst/>
                        </a:rPr>
                        <a:t>, QLQ-C30</a:t>
                      </a:r>
                      <a:r>
                        <a:rPr lang="en-US" sz="1300" baseline="30000">
                          <a:effectLst/>
                        </a:rPr>
                        <a:t>b</a:t>
                      </a:r>
                      <a:endParaRPr lang="en-US" sz="1300">
                        <a:effectLst/>
                      </a:endParaRPr>
                    </a:p>
                  </a:txBody>
                  <a:tcPr marL="67640" marR="67640" marT="33820" marB="33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400">
                <a:tc>
                  <a:txBody>
                    <a:bodyPr/>
                    <a:lstStyle/>
                    <a:p>
                      <a:pPr algn="l" fontAlgn="t"/>
                      <a:endParaRPr lang="en-US" sz="1300">
                        <a:effectLst/>
                      </a:endParaRPr>
                    </a:p>
                  </a:txBody>
                  <a:tcPr marL="67640" marR="67640" marT="33820" marB="33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l" fontAlgn="t"/>
                      <a:r>
                        <a:rPr lang="en-US" sz="1300" i="1" dirty="0">
                          <a:effectLst/>
                        </a:rPr>
                        <a:t>Results:</a:t>
                      </a:r>
                      <a:r>
                        <a:rPr lang="en-US" sz="1300" dirty="0">
                          <a:effectLst/>
                        </a:rPr>
                        <a:t> Acupuncture no more effective than control treatments: no significant difference in outcome improvement (primary or secondary) between acupuncture group and control groups.</a:t>
                      </a:r>
                    </a:p>
                  </a:txBody>
                  <a:tcPr marL="67640" marR="67640" marT="33820" marB="33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867243"/>
              </p:ext>
            </p:extLst>
          </p:nvPr>
        </p:nvGraphicFramePr>
        <p:xfrm>
          <a:off x="1482487" y="2059668"/>
          <a:ext cx="8626950" cy="3449638"/>
        </p:xfrm>
        <a:graphic>
          <a:graphicData uri="http://schemas.openxmlformats.org/drawingml/2006/table">
            <a:tbl>
              <a:tblPr/>
              <a:tblGrid>
                <a:gridCol w="958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8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8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8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8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8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8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8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585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299759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Lu </a:t>
                      </a:r>
                      <a:r>
                        <a:rPr lang="en-US" sz="1600" i="1" dirty="0">
                          <a:effectLst/>
                        </a:rPr>
                        <a:t>et al.</a:t>
                      </a:r>
                      <a:r>
                        <a:rPr lang="en-US" sz="1600" dirty="0">
                          <a:effectLst/>
                        </a:rPr>
                        <a:t>, 2017</a:t>
                      </a:r>
                      <a:r>
                        <a:rPr lang="en-US" sz="1600" baseline="30000" dirty="0">
                          <a:solidFill>
                            <a:srgbClr val="642A8F"/>
                          </a:solidFill>
                          <a:effectLst/>
                          <a:hlinkClick r:id="rId3"/>
                        </a:rPr>
                        <a:t>31</a:t>
                      </a:r>
                      <a:endParaRPr lang="en-US" sz="1600" dirty="0">
                        <a:effectLst/>
                      </a:endParaRPr>
                    </a:p>
                  </a:txBody>
                  <a:tcPr marL="82134" marR="82134" marT="41067" marB="410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40</a:t>
                      </a:r>
                    </a:p>
                  </a:txBody>
                  <a:tcPr marL="82134" marR="82134" marT="41067" marB="410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Women</a:t>
                      </a:r>
                    </a:p>
                  </a:txBody>
                  <a:tcPr marL="82134" marR="82134" marT="41067" marB="410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Breast cancer, stages I–III</a:t>
                      </a:r>
                    </a:p>
                  </a:txBody>
                  <a:tcPr marL="82134" marR="82134" marT="41067" marB="410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Not specified</a:t>
                      </a:r>
                    </a:p>
                  </a:txBody>
                  <a:tcPr marL="82134" marR="82134" marT="41067" marB="410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Acupuncture</a:t>
                      </a:r>
                    </a:p>
                  </a:txBody>
                  <a:tcPr marL="82134" marR="82134" marT="41067" marB="410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Low-dose acupuncture, delayed 8 weeks after intervention</a:t>
                      </a:r>
                    </a:p>
                  </a:txBody>
                  <a:tcPr marL="82134" marR="82134" marT="41067" marB="410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2–3 Times weekly for 8 weeks (total of 18 sessions)</a:t>
                      </a:r>
                    </a:p>
                  </a:txBody>
                  <a:tcPr marL="82134" marR="82134" marT="41067" marB="410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1–2 Times weekly for 8 weeks (total of 9 sessions)</a:t>
                      </a:r>
                    </a:p>
                  </a:txBody>
                  <a:tcPr marL="82134" marR="82134" marT="41067" marB="410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537">
                <a:tc>
                  <a:txBody>
                    <a:bodyPr/>
                    <a:lstStyle/>
                    <a:p>
                      <a:pPr algn="l" fontAlgn="t"/>
                      <a:endParaRPr lang="en-US" sz="1600">
                        <a:effectLst/>
                      </a:endParaRPr>
                    </a:p>
                  </a:txBody>
                  <a:tcPr marL="82134" marR="82134" marT="41067" marB="410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l" fontAlgn="t"/>
                      <a:r>
                        <a:rPr lang="en-US" sz="1600" i="1">
                          <a:effectLst/>
                        </a:rPr>
                        <a:t>Outcomes assessed:</a:t>
                      </a:r>
                      <a:r>
                        <a:rPr lang="en-US" sz="1600">
                          <a:effectLst/>
                        </a:rPr>
                        <a:t> Degree of CIPN using the PNQ, FACT-Ntx</a:t>
                      </a:r>
                      <a:r>
                        <a:rPr lang="en-US" sz="1600" baseline="30000">
                          <a:effectLst/>
                        </a:rPr>
                        <a:t>c</a:t>
                      </a:r>
                      <a:r>
                        <a:rPr lang="en-US" sz="1600">
                          <a:effectLst/>
                        </a:rPr>
                        <a:t>, QLQ-CIPN20</a:t>
                      </a:r>
                      <a:r>
                        <a:rPr lang="en-US" sz="1600" baseline="30000">
                          <a:effectLst/>
                        </a:rPr>
                        <a:t>b</a:t>
                      </a:r>
                      <a:endParaRPr lang="en-US" sz="1600">
                        <a:effectLst/>
                      </a:endParaRPr>
                    </a:p>
                  </a:txBody>
                  <a:tcPr marL="82134" marR="82134" marT="41067" marB="410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1342">
                <a:tc>
                  <a:txBody>
                    <a:bodyPr/>
                    <a:lstStyle/>
                    <a:p>
                      <a:pPr algn="l" fontAlgn="t"/>
                      <a:endParaRPr lang="en-US" sz="1600">
                        <a:effectLst/>
                      </a:endParaRPr>
                    </a:p>
                  </a:txBody>
                  <a:tcPr marL="82134" marR="82134" marT="41067" marB="410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l" fontAlgn="t"/>
                      <a:r>
                        <a:rPr lang="en-US" sz="1600" i="1" dirty="0">
                          <a:effectLst/>
                        </a:rPr>
                        <a:t>Results:</a:t>
                      </a:r>
                      <a:r>
                        <a:rPr lang="en-US" sz="1600" dirty="0">
                          <a:effectLst/>
                        </a:rPr>
                        <a:t> Acupuncture better than low-dose acupuncture for CIPN: significant improvement compared with control on the PNQ (</a:t>
                      </a:r>
                      <a:r>
                        <a:rPr lang="en-US" sz="1600" i="1" dirty="0">
                          <a:effectLst/>
                        </a:rPr>
                        <a:t>p=</a:t>
                      </a:r>
                      <a:r>
                        <a:rPr lang="en-US" sz="1600" dirty="0">
                          <a:effectLst/>
                        </a:rPr>
                        <a:t>0.02), the FACT-</a:t>
                      </a:r>
                      <a:r>
                        <a:rPr lang="en-US" sz="1600" dirty="0" err="1">
                          <a:effectLst/>
                        </a:rPr>
                        <a:t>Ntx</a:t>
                      </a:r>
                      <a:r>
                        <a:rPr lang="en-US" sz="1600" dirty="0">
                          <a:effectLst/>
                        </a:rPr>
                        <a:t> (</a:t>
                      </a:r>
                      <a:r>
                        <a:rPr lang="en-US" sz="1600" i="1" dirty="0">
                          <a:effectLst/>
                        </a:rPr>
                        <a:t>p=</a:t>
                      </a:r>
                      <a:r>
                        <a:rPr lang="en-US" sz="1600" dirty="0">
                          <a:effectLst/>
                        </a:rPr>
                        <a:t>0.002), and the QLQ-CIPN20 (</a:t>
                      </a:r>
                      <a:r>
                        <a:rPr lang="en-US" sz="1600" i="1" dirty="0">
                          <a:effectLst/>
                        </a:rPr>
                        <a:t>p=</a:t>
                      </a:r>
                      <a:r>
                        <a:rPr lang="en-US" sz="1600" dirty="0">
                          <a:effectLst/>
                        </a:rPr>
                        <a:t>0.006)</a:t>
                      </a:r>
                    </a:p>
                  </a:txBody>
                  <a:tcPr marL="82134" marR="82134" marT="41067" marB="410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483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F155E-A057-410B-8FE4-4DFDAF3EE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Acupuncture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11848-690B-4EAC-AE92-F58BBC82F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Definition: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420810"/>
              </p:ext>
            </p:extLst>
          </p:nvPr>
        </p:nvGraphicFramePr>
        <p:xfrm>
          <a:off x="1527174" y="2116795"/>
          <a:ext cx="10174968" cy="3291840"/>
        </p:xfrm>
        <a:graphic>
          <a:graphicData uri="http://schemas.openxmlformats.org/drawingml/2006/table">
            <a:tbl>
              <a:tblPr/>
              <a:tblGrid>
                <a:gridCol w="1130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0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05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0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05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05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05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305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305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629026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dirty="0">
                          <a:effectLst/>
                        </a:rPr>
                        <a:t>Han </a:t>
                      </a:r>
                      <a:r>
                        <a:rPr lang="en-US" sz="1800" i="1" dirty="0">
                          <a:effectLst/>
                        </a:rPr>
                        <a:t>et al.</a:t>
                      </a:r>
                      <a:r>
                        <a:rPr lang="en-US" sz="1800" dirty="0">
                          <a:effectLst/>
                        </a:rPr>
                        <a:t>, 2017</a:t>
                      </a:r>
                      <a:r>
                        <a:rPr lang="en-US" sz="1800" baseline="30000" dirty="0">
                          <a:solidFill>
                            <a:srgbClr val="642A8F"/>
                          </a:solidFill>
                          <a:effectLst/>
                          <a:hlinkClick r:id="rId2"/>
                        </a:rPr>
                        <a:t>30</a:t>
                      </a:r>
                      <a:endParaRPr lang="en-US" sz="180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104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Men and women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Multiple myeloma, all stages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smtClean="0">
                          <a:effectLst/>
                        </a:rPr>
                        <a:t>All chemotherapy treatments</a:t>
                      </a:r>
                      <a:endParaRPr lang="en-US" sz="180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Acupuncture and methylcobalamin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Methylcobalamin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Approximately 3 times weekly for 12 weeks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Every other day or daily for 12 weeks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168">
                <a:tc>
                  <a:txBody>
                    <a:bodyPr/>
                    <a:lstStyle/>
                    <a:p>
                      <a:pPr algn="l" fontAlgn="t"/>
                      <a:endParaRPr lang="en-US" sz="180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l" fontAlgn="t"/>
                      <a:r>
                        <a:rPr lang="en-US" sz="1800" i="1" dirty="0" smtClean="0">
                          <a:effectLst/>
                        </a:rPr>
                        <a:t>Outcomes assessed:</a:t>
                      </a:r>
                      <a:r>
                        <a:rPr lang="en-US" sz="1800" dirty="0" smtClean="0">
                          <a:effectLst/>
                        </a:rPr>
                        <a:t> Degree of CIPN using VAS pain scores, score on the FACT/GOG-</a:t>
                      </a:r>
                      <a:r>
                        <a:rPr lang="en-US" sz="1800" dirty="0" err="1" smtClean="0">
                          <a:effectLst/>
                        </a:rPr>
                        <a:t>Ntx</a:t>
                      </a:r>
                      <a:r>
                        <a:rPr lang="en-US" sz="1800" baseline="30000" dirty="0" err="1" smtClean="0">
                          <a:effectLst/>
                        </a:rPr>
                        <a:t>c</a:t>
                      </a:r>
                      <a:r>
                        <a:rPr lang="en-US" sz="1800" dirty="0" smtClean="0">
                          <a:effectLst/>
                        </a:rPr>
                        <a:t> , and nerve conduction velocities</a:t>
                      </a:r>
                      <a:endParaRPr lang="en-US" sz="180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7382">
                <a:tc>
                  <a:txBody>
                    <a:bodyPr/>
                    <a:lstStyle/>
                    <a:p>
                      <a:pPr algn="l" fontAlgn="t"/>
                      <a:endParaRPr lang="en-US" sz="180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l" fontAlgn="t"/>
                      <a:r>
                        <a:rPr lang="en-US" sz="1800" i="1" dirty="0">
                          <a:effectLst/>
                        </a:rPr>
                        <a:t>Results:</a:t>
                      </a:r>
                      <a:r>
                        <a:rPr lang="en-US" sz="1800" dirty="0">
                          <a:effectLst/>
                        </a:rPr>
                        <a:t> Compared with </a:t>
                      </a:r>
                      <a:r>
                        <a:rPr lang="en-US" sz="1800" dirty="0" err="1">
                          <a:effectLst/>
                        </a:rPr>
                        <a:t>methylcobalamin</a:t>
                      </a:r>
                      <a:r>
                        <a:rPr lang="en-US" sz="1800" dirty="0">
                          <a:effectLst/>
                        </a:rPr>
                        <a:t>, acupuncture was effective for CIPN: significant decrease in VAS pain scores (</a:t>
                      </a:r>
                      <a:r>
                        <a:rPr lang="en-US" sz="1800" i="1" dirty="0">
                          <a:effectLst/>
                        </a:rPr>
                        <a:t>p&lt;</a:t>
                      </a:r>
                      <a:r>
                        <a:rPr lang="en-US" sz="1800" dirty="0">
                          <a:effectLst/>
                        </a:rPr>
                        <a:t>0.01), and FACT/GOG-</a:t>
                      </a:r>
                      <a:r>
                        <a:rPr lang="en-US" sz="1800" dirty="0" err="1">
                          <a:effectLst/>
                        </a:rPr>
                        <a:t>Ntx</a:t>
                      </a:r>
                      <a:r>
                        <a:rPr lang="en-US" sz="1800" dirty="0">
                          <a:effectLst/>
                        </a:rPr>
                        <a:t> scores (</a:t>
                      </a:r>
                      <a:r>
                        <a:rPr lang="en-US" sz="1800" i="1" dirty="0">
                          <a:effectLst/>
                        </a:rPr>
                        <a:t>p&lt;</a:t>
                      </a:r>
                      <a:r>
                        <a:rPr lang="en-US" sz="1800" dirty="0">
                          <a:effectLst/>
                        </a:rPr>
                        <a:t>0.05); no significant difference in nerve conduction velocities between acupuncture and controls (</a:t>
                      </a:r>
                      <a:r>
                        <a:rPr lang="en-US" sz="1800" i="1" dirty="0">
                          <a:effectLst/>
                        </a:rPr>
                        <a:t>p&gt;</a:t>
                      </a:r>
                      <a:r>
                        <a:rPr lang="en-US" sz="1800" dirty="0">
                          <a:effectLst/>
                        </a:rPr>
                        <a:t>0.05)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337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F155E-A057-410B-8FE4-4DFDAF3EE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Acupuncture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11848-690B-4EAC-AE92-F58BBC82F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Definition: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042370"/>
              </p:ext>
            </p:extLst>
          </p:nvPr>
        </p:nvGraphicFramePr>
        <p:xfrm>
          <a:off x="1547004" y="2135868"/>
          <a:ext cx="7104546" cy="3449639"/>
        </p:xfrm>
        <a:graphic>
          <a:graphicData uri="http://schemas.openxmlformats.org/drawingml/2006/table">
            <a:tbl>
              <a:tblPr/>
              <a:tblGrid>
                <a:gridCol w="874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47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47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47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47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47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47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814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096839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>
                          <a:effectLst/>
                        </a:rPr>
                        <a:t>Rostock </a:t>
                      </a:r>
                      <a:r>
                        <a:rPr lang="en-US" sz="1300" i="1" dirty="0">
                          <a:effectLst/>
                        </a:rPr>
                        <a:t>et al.</a:t>
                      </a:r>
                      <a:r>
                        <a:rPr lang="en-US" sz="1300" dirty="0">
                          <a:effectLst/>
                        </a:rPr>
                        <a:t>, 2013</a:t>
                      </a:r>
                      <a:r>
                        <a:rPr lang="en-US" sz="1300" baseline="30000" dirty="0">
                          <a:solidFill>
                            <a:srgbClr val="642A8F"/>
                          </a:solidFill>
                          <a:effectLst/>
                          <a:hlinkClick r:id="rId2"/>
                        </a:rPr>
                        <a:t>29</a:t>
                      </a:r>
                      <a:endParaRPr lang="en-US" sz="1300" dirty="0">
                        <a:effectLst/>
                      </a:endParaRPr>
                    </a:p>
                  </a:txBody>
                  <a:tcPr marL="67640" marR="67640" marT="33820" marB="33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>
                          <a:effectLst/>
                        </a:rPr>
                        <a:t>59</a:t>
                      </a:r>
                    </a:p>
                  </a:txBody>
                  <a:tcPr marL="67640" marR="67640" marT="33820" marB="33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>
                          <a:effectLst/>
                        </a:rPr>
                        <a:t>Men and women</a:t>
                      </a:r>
                    </a:p>
                  </a:txBody>
                  <a:tcPr marL="67640" marR="67640" marT="33820" marB="33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dirty="0">
                          <a:effectLst/>
                        </a:rPr>
                        <a:t>Not specified</a:t>
                      </a:r>
                    </a:p>
                  </a:txBody>
                  <a:tcPr marL="67640" marR="67640" marT="33820" marB="33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>
                          <a:effectLst/>
                        </a:rPr>
                        <a:t>Taxanes, platinum derivatives, or vinca alkaloids</a:t>
                      </a:r>
                    </a:p>
                  </a:txBody>
                  <a:tcPr marL="67640" marR="67640" marT="33820" marB="33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>
                          <a:effectLst/>
                        </a:rPr>
                        <a:t>Electroacupuncture</a:t>
                      </a:r>
                    </a:p>
                  </a:txBody>
                  <a:tcPr marL="67640" marR="67640" marT="33820" marB="33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Font typeface="Arial"/>
                        <a:buChar char="•"/>
                      </a:pPr>
                      <a:r>
                        <a:rPr lang="en-US" sz="1300">
                          <a:effectLst/>
                        </a:rPr>
                        <a:t>Three groups:■ Hydroelectric baths</a:t>
                      </a:r>
                    </a:p>
                    <a:p>
                      <a:pPr algn="ctr" fontAlgn="t">
                        <a:buFont typeface="Arial"/>
                        <a:buChar char="•"/>
                      </a:pPr>
                      <a:r>
                        <a:rPr lang="en-US" sz="1300">
                          <a:effectLst/>
                        </a:rPr>
                        <a:t>■ Vitamin B complex capsules</a:t>
                      </a:r>
                    </a:p>
                    <a:p>
                      <a:pPr algn="ctr" fontAlgn="t">
                        <a:buFont typeface="Arial"/>
                        <a:buChar char="•"/>
                      </a:pPr>
                      <a:r>
                        <a:rPr lang="en-US" sz="1300">
                          <a:effectLst/>
                        </a:rPr>
                        <a:t>■ Placebo (lactose) capsules</a:t>
                      </a:r>
                    </a:p>
                  </a:txBody>
                  <a:tcPr marL="67640" marR="67640" marT="33820" marB="33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>
                          <a:effectLst/>
                        </a:rPr>
                        <a:t>2–3 Times weekly for 3 weeks (total of 8 sessions)</a:t>
                      </a:r>
                    </a:p>
                  </a:txBody>
                  <a:tcPr marL="67640" marR="67640" marT="33820" marB="33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400">
                <a:tc>
                  <a:txBody>
                    <a:bodyPr/>
                    <a:lstStyle/>
                    <a:p>
                      <a:pPr algn="l" fontAlgn="t"/>
                      <a:endParaRPr lang="en-US" sz="1300">
                        <a:effectLst/>
                      </a:endParaRPr>
                    </a:p>
                  </a:txBody>
                  <a:tcPr marL="67640" marR="67640" marT="33820" marB="33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l" fontAlgn="t">
                        <a:buFont typeface="Arial"/>
                        <a:buChar char="•"/>
                      </a:pPr>
                      <a:r>
                        <a:rPr lang="en-US" sz="1300" i="1">
                          <a:effectLst/>
                        </a:rPr>
                        <a:t>Outcomes assessed:</a:t>
                      </a:r>
                      <a:r>
                        <a:rPr lang="en-US" sz="1300">
                          <a:effectLst/>
                        </a:rPr>
                        <a:t>■ Primary: patient-reported CIPN severity (score on the numerical rating scale for neuropathic symptoms)</a:t>
                      </a:r>
                    </a:p>
                    <a:p>
                      <a:pPr algn="l" fontAlgn="t">
                        <a:buFont typeface="Arial"/>
                        <a:buChar char="•"/>
                      </a:pPr>
                      <a:r>
                        <a:rPr lang="en-US" sz="1300">
                          <a:effectLst/>
                        </a:rPr>
                        <a:t>■ Secondary: neuropathy score, electroneurography, </a:t>
                      </a:r>
                      <a:r>
                        <a:rPr lang="en-US" sz="1300" i="1">
                          <a:effectLst/>
                        </a:rPr>
                        <a:t>Common Toxicity Criteria</a:t>
                      </a:r>
                      <a:r>
                        <a:rPr lang="en-US" sz="1300" baseline="30000">
                          <a:effectLst/>
                        </a:rPr>
                        <a:t>a</a:t>
                      </a:r>
                      <a:r>
                        <a:rPr lang="en-US" sz="1300">
                          <a:effectLst/>
                        </a:rPr>
                        <a:t>, QLQ-C30</a:t>
                      </a:r>
                      <a:r>
                        <a:rPr lang="en-US" sz="1300" baseline="30000">
                          <a:effectLst/>
                        </a:rPr>
                        <a:t>b</a:t>
                      </a:r>
                      <a:endParaRPr lang="en-US" sz="1300">
                        <a:effectLst/>
                      </a:endParaRPr>
                    </a:p>
                  </a:txBody>
                  <a:tcPr marL="67640" marR="67640" marT="33820" marB="33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400">
                <a:tc>
                  <a:txBody>
                    <a:bodyPr/>
                    <a:lstStyle/>
                    <a:p>
                      <a:pPr algn="l" fontAlgn="t"/>
                      <a:endParaRPr lang="en-US" sz="1300">
                        <a:effectLst/>
                      </a:endParaRPr>
                    </a:p>
                  </a:txBody>
                  <a:tcPr marL="67640" marR="67640" marT="33820" marB="33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l" fontAlgn="t"/>
                      <a:r>
                        <a:rPr lang="en-US" sz="1300" i="1" dirty="0">
                          <a:effectLst/>
                        </a:rPr>
                        <a:t>Results:</a:t>
                      </a:r>
                      <a:r>
                        <a:rPr lang="en-US" sz="1300" dirty="0">
                          <a:effectLst/>
                        </a:rPr>
                        <a:t> Acupuncture no more effective than control treatments: no significant difference in outcome improvement (primary or secondary) between acupuncture group and control groups.</a:t>
                      </a:r>
                    </a:p>
                  </a:txBody>
                  <a:tcPr marL="67640" marR="67640" marT="33820" marB="33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337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F155E-A057-410B-8FE4-4DFDAF3EE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Acupuncture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11848-690B-4EAC-AE92-F58BBC82F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Conclusions:</a:t>
            </a:r>
          </a:p>
          <a:p>
            <a:pPr marL="0" indent="0">
              <a:buNone/>
            </a:pPr>
            <a:r>
              <a:rPr lang="en-US" sz="2800" dirty="0" smtClean="0"/>
              <a:t>“</a:t>
            </a:r>
            <a:r>
              <a:rPr lang="en-US" sz="2800" dirty="0"/>
              <a:t>Although two of three included studies showed efficacy, it is difficult to offer a strong recommendation for the use of acupuncture in </a:t>
            </a:r>
            <a:r>
              <a:rPr lang="en-US" sz="2800" cap="small" dirty="0" err="1"/>
              <a:t>cipn</a:t>
            </a:r>
            <a:r>
              <a:rPr lang="en-US" sz="2800" dirty="0"/>
              <a:t> because of limited data and sample </a:t>
            </a:r>
            <a:r>
              <a:rPr lang="en-US" sz="2800" dirty="0" smtClean="0"/>
              <a:t>sizes….</a:t>
            </a:r>
            <a:r>
              <a:rPr lang="en-US" sz="2800" dirty="0"/>
              <a:t> Given that the quality and quantity of the literature concerning this topic are limited, a potentially beneficial effect might exist, but future rigorous </a:t>
            </a:r>
            <a:r>
              <a:rPr lang="en-US" sz="2800" cap="small" dirty="0" err="1"/>
              <a:t>rct</a:t>
            </a:r>
            <a:r>
              <a:rPr lang="en-US" sz="2800" dirty="0" err="1"/>
              <a:t>s</a:t>
            </a:r>
            <a:r>
              <a:rPr lang="en-US" sz="2800" dirty="0"/>
              <a:t> with appropriate controls should be conducted</a:t>
            </a:r>
            <a:r>
              <a:rPr lang="en-US" sz="2800" dirty="0" smtClean="0"/>
              <a:t>.”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6756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Photobiomodulation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Low level, non-ionizing laser light therapy</a:t>
            </a:r>
          </a:p>
          <a:p>
            <a:r>
              <a:rPr lang="en-US" dirty="0" smtClean="0"/>
              <a:t>Preclinical – increases cellular/mitochondrial respiration, increases NO, ATP production </a:t>
            </a:r>
          </a:p>
          <a:p>
            <a:r>
              <a:rPr lang="en-US" dirty="0" smtClean="0"/>
              <a:t>Animal models</a:t>
            </a:r>
          </a:p>
          <a:p>
            <a:pPr lvl="1"/>
            <a:r>
              <a:rPr lang="en-US" dirty="0" smtClean="0"/>
              <a:t>Reduces </a:t>
            </a:r>
            <a:r>
              <a:rPr lang="en-US" dirty="0" err="1" smtClean="0"/>
              <a:t>oxaliplatin</a:t>
            </a:r>
            <a:r>
              <a:rPr lang="en-US" dirty="0" smtClean="0"/>
              <a:t>-induced mechanical and cold allodynia</a:t>
            </a:r>
          </a:p>
          <a:p>
            <a:pPr lvl="1"/>
            <a:r>
              <a:rPr lang="en-US" dirty="0" smtClean="0"/>
              <a:t>Improves neural regeneration and conduction post crush injury</a:t>
            </a:r>
          </a:p>
          <a:p>
            <a:pPr lvl="1"/>
            <a:r>
              <a:rPr lang="en-US" dirty="0" smtClean="0"/>
              <a:t>Increased microcirculation</a:t>
            </a:r>
          </a:p>
          <a:p>
            <a:r>
              <a:rPr lang="en-US" dirty="0" smtClean="0"/>
              <a:t>Human (sham-controlled)</a:t>
            </a:r>
          </a:p>
          <a:p>
            <a:pPr lvl="1"/>
            <a:r>
              <a:rPr lang="en-US" dirty="0" smtClean="0"/>
              <a:t>improved weekly pain scores among patients with diabetic sensory-motor polyneuropathy</a:t>
            </a:r>
          </a:p>
          <a:p>
            <a:pPr lvl="1"/>
            <a:r>
              <a:rPr lang="en-US" dirty="0" smtClean="0"/>
              <a:t>Improved carpal tunnel associated neuropathy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93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trial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495" y="1937657"/>
            <a:ext cx="7992327" cy="4161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964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trial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8937"/>
            <a:ext cx="5994400" cy="6851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9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Patients 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ny patient with self-identified peripheral neuropathy, not in active treatment</a:t>
            </a:r>
          </a:p>
          <a:p>
            <a:r>
              <a:rPr lang="en-US" dirty="0" smtClean="0"/>
              <a:t>Treatments</a:t>
            </a:r>
          </a:p>
          <a:p>
            <a:pPr lvl="1"/>
            <a:r>
              <a:rPr lang="en-US" dirty="0" smtClean="0"/>
              <a:t>PBM vs placebo 3x/week for 6 weeks</a:t>
            </a:r>
          </a:p>
          <a:p>
            <a:pPr lvl="1"/>
            <a:r>
              <a:rPr lang="en-US" dirty="0" smtClean="0"/>
              <a:t>No new treatment (but could continue any you were on)</a:t>
            </a:r>
          </a:p>
          <a:p>
            <a:r>
              <a:rPr lang="en-US" dirty="0" smtClean="0"/>
              <a:t>Measures/Outcomes</a:t>
            </a:r>
          </a:p>
          <a:p>
            <a:pPr lvl="1"/>
            <a:r>
              <a:rPr lang="en-US" dirty="0" smtClean="0"/>
              <a:t>Modified Total Neuropathy Score (mTNS)</a:t>
            </a:r>
          </a:p>
          <a:p>
            <a:pPr lvl="1"/>
            <a:r>
              <a:rPr lang="en-US" dirty="0" smtClean="0"/>
              <a:t>Primary outcome - ∆mTNS at 8 weeks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15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Outcomes: Primary</a:t>
            </a:r>
          </a:p>
          <a:p>
            <a:pPr lvl="1"/>
            <a:r>
              <a:rPr lang="en-US" dirty="0" smtClean="0"/>
              <a:t>Primary - -6.8 points drop in mTNS (-53%, p&lt;0.001) vs +0.2 (+1.5%) in placebo arm (p=.44)</a:t>
            </a:r>
          </a:p>
          <a:p>
            <a:pPr lvl="1"/>
            <a:r>
              <a:rPr lang="en-US" dirty="0" smtClean="0"/>
              <a:t>Cross-over patients (38/40) - -6.9 points (-51%, p&lt;0.001)</a:t>
            </a:r>
          </a:p>
          <a:p>
            <a:r>
              <a:rPr lang="en-US" dirty="0" smtClean="0"/>
              <a:t>Outcomes: Secondary</a:t>
            </a:r>
          </a:p>
          <a:p>
            <a:pPr lvl="1"/>
            <a:r>
              <a:rPr lang="en-US" dirty="0" smtClean="0"/>
              <a:t>Rapid and sustained improvement , but with some regression*</a:t>
            </a:r>
          </a:p>
          <a:p>
            <a:pPr lvl="1"/>
            <a:r>
              <a:rPr lang="en-US" dirty="0" smtClean="0"/>
              <a:t>Unequal distribution within the mTNS* </a:t>
            </a:r>
          </a:p>
          <a:p>
            <a:r>
              <a:rPr lang="en-US" dirty="0" smtClean="0"/>
              <a:t>Outcomes exploratory</a:t>
            </a:r>
          </a:p>
          <a:p>
            <a:pPr lvl="1"/>
            <a:r>
              <a:rPr lang="en-US" dirty="0" smtClean="0"/>
              <a:t>No difference in outcomes between early (&lt;7 months post chemo) or late exposure (-6.7 and -6.9 respectively)</a:t>
            </a:r>
          </a:p>
          <a:p>
            <a:pPr lvl="1"/>
            <a:r>
              <a:rPr lang="en-US" dirty="0" smtClean="0"/>
              <a:t>Patients with greater (&gt; mean baseline mTNS) had more improvement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936"/>
            <a:ext cx="12090400" cy="67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324"/>
            <a:ext cx="12192000" cy="67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00800" y="4800600"/>
            <a:ext cx="325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 – motor, strength</a:t>
            </a:r>
          </a:p>
          <a:p>
            <a:r>
              <a:rPr lang="en-US" dirty="0" smtClean="0"/>
              <a:t>C - sensory symptoms</a:t>
            </a:r>
          </a:p>
          <a:p>
            <a:r>
              <a:rPr lang="en-US" dirty="0" smtClean="0"/>
              <a:t>D - reflexes</a:t>
            </a:r>
          </a:p>
          <a:p>
            <a:r>
              <a:rPr lang="en-US" dirty="0" smtClean="0"/>
              <a:t>E – motor symptoms</a:t>
            </a:r>
          </a:p>
          <a:p>
            <a:r>
              <a:rPr lang="en-US" dirty="0" smtClean="0"/>
              <a:t>F - sensory detection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20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F155E-A057-410B-8FE4-4DFDAF3EE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NeurO</a:t>
            </a:r>
            <a:r>
              <a:rPr lang="en-US" dirty="0"/>
              <a:t>-Anatomy </a:t>
            </a:r>
            <a:br>
              <a:rPr lang="en-US" dirty="0"/>
            </a:br>
            <a:r>
              <a:rPr lang="en-US" dirty="0"/>
              <a:t>(In Box form)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17F91E-1F0D-4991-834F-1E8B5FB1B336}"/>
              </a:ext>
            </a:extLst>
          </p:cNvPr>
          <p:cNvSpPr txBox="1"/>
          <p:nvPr/>
        </p:nvSpPr>
        <p:spPr>
          <a:xfrm>
            <a:off x="8023589" y="3403394"/>
            <a:ext cx="2479428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PERIPHERY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811CFC-84A3-4E72-BD6C-6E5777D7827E}"/>
              </a:ext>
            </a:extLst>
          </p:cNvPr>
          <p:cNvSpPr txBox="1"/>
          <p:nvPr/>
        </p:nvSpPr>
        <p:spPr>
          <a:xfrm>
            <a:off x="4489806" y="3429000"/>
            <a:ext cx="2479428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SPINE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080E87-A374-4D75-9EF2-BED16BB6DBC2}"/>
              </a:ext>
            </a:extLst>
          </p:cNvPr>
          <p:cNvSpPr txBox="1"/>
          <p:nvPr/>
        </p:nvSpPr>
        <p:spPr>
          <a:xfrm>
            <a:off x="1312797" y="3429000"/>
            <a:ext cx="2479428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BRAIN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B516D1F-621A-44A7-904F-5F339C3FBFF8}"/>
              </a:ext>
            </a:extLst>
          </p:cNvPr>
          <p:cNvCxnSpPr/>
          <p:nvPr/>
        </p:nvCxnSpPr>
        <p:spPr>
          <a:xfrm>
            <a:off x="7080710" y="3212983"/>
            <a:ext cx="697581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1B599ED-CBB0-45F7-9546-87C32594ACA0}"/>
              </a:ext>
            </a:extLst>
          </p:cNvPr>
          <p:cNvCxnSpPr/>
          <p:nvPr/>
        </p:nvCxnSpPr>
        <p:spPr>
          <a:xfrm>
            <a:off x="3812951" y="3180825"/>
            <a:ext cx="697581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20CD28F-F894-4F85-A622-C52D86D9F3E7}"/>
              </a:ext>
            </a:extLst>
          </p:cNvPr>
          <p:cNvCxnSpPr>
            <a:cxnSpLocks/>
          </p:cNvCxnSpPr>
          <p:nvPr/>
        </p:nvCxnSpPr>
        <p:spPr>
          <a:xfrm flipH="1">
            <a:off x="3792225" y="4344100"/>
            <a:ext cx="718307" cy="2936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4E2EF1E-5899-4C9C-A91A-F450BF28ADAC}"/>
              </a:ext>
            </a:extLst>
          </p:cNvPr>
          <p:cNvCxnSpPr>
            <a:cxnSpLocks/>
          </p:cNvCxnSpPr>
          <p:nvPr/>
        </p:nvCxnSpPr>
        <p:spPr>
          <a:xfrm flipH="1">
            <a:off x="7080710" y="4344100"/>
            <a:ext cx="709271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E863681-5F2C-4B10-9CE5-D40E89DFB846}"/>
              </a:ext>
            </a:extLst>
          </p:cNvPr>
          <p:cNvSpPr txBox="1"/>
          <p:nvPr/>
        </p:nvSpPr>
        <p:spPr>
          <a:xfrm>
            <a:off x="4151378" y="2101928"/>
            <a:ext cx="3347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Muscle Movement</a:t>
            </a:r>
          </a:p>
          <a:p>
            <a:pPr algn="ctr"/>
            <a:r>
              <a:rPr lang="en-US" b="1" dirty="0"/>
              <a:t>Balance</a:t>
            </a:r>
          </a:p>
          <a:p>
            <a:pPr algn="ctr"/>
            <a:r>
              <a:rPr lang="en-US" b="1" dirty="0"/>
              <a:t>Autonomic Control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7777C8-BDC5-4D1D-A3D8-BE42EAA1C26E}"/>
              </a:ext>
            </a:extLst>
          </p:cNvPr>
          <p:cNvSpPr txBox="1"/>
          <p:nvPr/>
        </p:nvSpPr>
        <p:spPr>
          <a:xfrm>
            <a:off x="4055916" y="4592274"/>
            <a:ext cx="3347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Heat/Cold</a:t>
            </a:r>
          </a:p>
          <a:p>
            <a:pPr algn="ctr"/>
            <a:r>
              <a:rPr lang="en-US" b="1" dirty="0"/>
              <a:t>Pressure</a:t>
            </a:r>
          </a:p>
          <a:p>
            <a:pPr algn="ctr"/>
            <a:r>
              <a:rPr lang="en-US" b="1" dirty="0"/>
              <a:t>Proprioception</a:t>
            </a:r>
          </a:p>
        </p:txBody>
      </p:sp>
    </p:spTree>
    <p:extLst>
      <p:ext uri="{BB962C8B-B14F-4D97-AF65-F5344CB8AC3E}">
        <p14:creationId xmlns:p14="http://schemas.microsoft.com/office/powerpoint/2010/main" val="112726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What’s 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PBM</a:t>
            </a:r>
          </a:p>
          <a:p>
            <a:pPr lvl="1"/>
            <a:r>
              <a:rPr lang="en-US" dirty="0" smtClean="0"/>
              <a:t>How does it work?</a:t>
            </a:r>
          </a:p>
          <a:p>
            <a:pPr lvl="1"/>
            <a:r>
              <a:rPr lang="en-US" dirty="0" smtClean="0"/>
              <a:t>What is optimal dosing?</a:t>
            </a:r>
          </a:p>
          <a:p>
            <a:pPr lvl="2"/>
            <a:r>
              <a:rPr lang="en-US" dirty="0" smtClean="0"/>
              <a:t>How much, how long, maintenance?</a:t>
            </a:r>
          </a:p>
          <a:p>
            <a:pPr lvl="1"/>
            <a:r>
              <a:rPr lang="en-US" dirty="0" smtClean="0"/>
              <a:t>Can it be used as a preventative?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5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08314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31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F155E-A057-410B-8FE4-4DFDAF3EE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Neuro-Anatomy</a:t>
            </a:r>
            <a:br>
              <a:rPr lang="en-US" dirty="0"/>
            </a:br>
            <a:r>
              <a:rPr lang="en-US" dirty="0"/>
              <a:t>(schematic form)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11848-690B-4EAC-AE92-F58BBC82F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Definition: </a:t>
            </a:r>
          </a:p>
        </p:txBody>
      </p:sp>
      <p:pic>
        <p:nvPicPr>
          <p:cNvPr id="1028" name="Picture 4" descr="Image result for peripheral neuropathy definition">
            <a:extLst>
              <a:ext uri="{FF2B5EF4-FFF2-40B4-BE49-F238E27FC236}">
                <a16:creationId xmlns:a16="http://schemas.microsoft.com/office/drawing/2014/main" id="{4133BB0B-51A3-4288-8ED3-3CAEC7A17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676" y="2015732"/>
            <a:ext cx="9039056" cy="441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747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F155E-A057-410B-8FE4-4DFDAF3EE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Neuro-Anatomy</a:t>
            </a:r>
            <a:br>
              <a:rPr lang="en-US" dirty="0"/>
            </a:br>
            <a:r>
              <a:rPr lang="en-US" dirty="0"/>
              <a:t>(Cellular) – last one, I promise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11848-690B-4EAC-AE92-F58BBC82F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AutoShape 2" descr="https://d1n5s2tett0dwr.cloudfront.net/mKTGeU5HaFfuKtvGNigXEQ00KT4=/900x/filters:no_upscale():quality(95)/https:/d3b3by4navws1f.cloudfront.net/336895217-2.png">
            <a:extLst>
              <a:ext uri="{FF2B5EF4-FFF2-40B4-BE49-F238E27FC236}">
                <a16:creationId xmlns:a16="http://schemas.microsoft.com/office/drawing/2014/main" id="{AA300931-2991-4CD6-9FEE-5EF972E59B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ttps://d1n5s2tett0dwr.cloudfront.net/mKTGeU5HaFfuKtvGNigXEQ00KT4=/900x/filters:no_upscale():quality(95)/https:/d3b3by4navws1f.cloudfront.net/336895217-2.png">
            <a:extLst>
              <a:ext uri="{FF2B5EF4-FFF2-40B4-BE49-F238E27FC236}">
                <a16:creationId xmlns:a16="http://schemas.microsoft.com/office/drawing/2014/main" id="{271E5FB5-2C42-45E8-9025-EC79EDD220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27A153-8E73-45F7-B19D-18878B77CB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222"/>
          <a:stretch/>
        </p:blipFill>
        <p:spPr>
          <a:xfrm>
            <a:off x="1477620" y="1925885"/>
            <a:ext cx="4438650" cy="41275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D02A04-7879-44C8-9F6D-6B1330B2DC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745"/>
          <a:stretch/>
        </p:blipFill>
        <p:spPr>
          <a:xfrm>
            <a:off x="6096000" y="1925885"/>
            <a:ext cx="4136647" cy="4127596"/>
          </a:xfrm>
          <a:prstGeom prst="rect">
            <a:avLst/>
          </a:prstGeom>
        </p:spPr>
      </p:pic>
      <p:pic>
        <p:nvPicPr>
          <p:cNvPr id="4" name="Picture 2" descr="Related image">
            <a:extLst>
              <a:ext uri="{FF2B5EF4-FFF2-40B4-BE49-F238E27FC236}">
                <a16:creationId xmlns:a16="http://schemas.microsoft.com/office/drawing/2014/main" id="{0FFDB5F7-76D0-437A-ADBA-47191545F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172" y="2037345"/>
            <a:ext cx="7702667" cy="369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5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brain spine nerve">
            <a:extLst>
              <a:ext uri="{FF2B5EF4-FFF2-40B4-BE49-F238E27FC236}">
                <a16:creationId xmlns:a16="http://schemas.microsoft.com/office/drawing/2014/main" id="{F723F822-C025-4DC9-AB0B-6157FD1F2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804" y="176169"/>
            <a:ext cx="4042445" cy="538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AC1540-71DD-4572-AA91-5BC759B879F3}"/>
              </a:ext>
            </a:extLst>
          </p:cNvPr>
          <p:cNvSpPr txBox="1"/>
          <p:nvPr/>
        </p:nvSpPr>
        <p:spPr>
          <a:xfrm>
            <a:off x="8103765" y="285226"/>
            <a:ext cx="2533475" cy="313932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Brain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Intoxication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Stroke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Tumor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Pressure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Invasion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Trauma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Other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Alzheimers</a:t>
            </a:r>
            <a:endParaRPr lang="en-US" dirty="0"/>
          </a:p>
          <a:p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37AE876-2256-42A7-9590-892FBB3FB0F9}"/>
              </a:ext>
            </a:extLst>
          </p:cNvPr>
          <p:cNvCxnSpPr>
            <a:cxnSpLocks/>
          </p:cNvCxnSpPr>
          <p:nvPr/>
        </p:nvCxnSpPr>
        <p:spPr>
          <a:xfrm flipH="1">
            <a:off x="7482980" y="478172"/>
            <a:ext cx="620785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B719F56-326D-453D-B7EA-63C74625344C}"/>
              </a:ext>
            </a:extLst>
          </p:cNvPr>
          <p:cNvSpPr txBox="1"/>
          <p:nvPr/>
        </p:nvSpPr>
        <p:spPr>
          <a:xfrm>
            <a:off x="8111804" y="928383"/>
            <a:ext cx="2533475" cy="258532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Spine/Junctions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Stroke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Tumor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Pressure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Invasion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Trauma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MS</a:t>
            </a:r>
          </a:p>
          <a:p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9F72FBB-9563-4669-BB2B-545A79858994}"/>
              </a:ext>
            </a:extLst>
          </p:cNvPr>
          <p:cNvCxnSpPr>
            <a:cxnSpLocks/>
          </p:cNvCxnSpPr>
          <p:nvPr/>
        </p:nvCxnSpPr>
        <p:spPr>
          <a:xfrm flipH="1">
            <a:off x="7491019" y="1310081"/>
            <a:ext cx="620785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1526854-B2F3-4485-ABF3-FCD5EB6AC0FC}"/>
              </a:ext>
            </a:extLst>
          </p:cNvPr>
          <p:cNvSpPr txBox="1"/>
          <p:nvPr/>
        </p:nvSpPr>
        <p:spPr>
          <a:xfrm>
            <a:off x="8095726" y="1993969"/>
            <a:ext cx="2533475" cy="20313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Periphery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Diabetes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Chemo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Poisons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12966BD-B3D3-474F-BB48-DFAB20CFA048}"/>
              </a:ext>
            </a:extLst>
          </p:cNvPr>
          <p:cNvCxnSpPr>
            <a:cxnSpLocks/>
          </p:cNvCxnSpPr>
          <p:nvPr/>
        </p:nvCxnSpPr>
        <p:spPr>
          <a:xfrm flipH="1" flipV="1">
            <a:off x="7482980" y="1744910"/>
            <a:ext cx="620786" cy="47613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2946325-67DB-4553-BD82-2C004F4D5AD8}"/>
              </a:ext>
            </a:extLst>
          </p:cNvPr>
          <p:cNvCxnSpPr>
            <a:cxnSpLocks/>
          </p:cNvCxnSpPr>
          <p:nvPr/>
        </p:nvCxnSpPr>
        <p:spPr>
          <a:xfrm flipH="1">
            <a:off x="7491019" y="3182225"/>
            <a:ext cx="620785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EFB60F0-8DA4-43D4-A8E3-9F23603B7679}"/>
              </a:ext>
            </a:extLst>
          </p:cNvPr>
          <p:cNvCxnSpPr>
            <a:cxnSpLocks/>
          </p:cNvCxnSpPr>
          <p:nvPr/>
        </p:nvCxnSpPr>
        <p:spPr>
          <a:xfrm flipH="1">
            <a:off x="7465327" y="2871132"/>
            <a:ext cx="638438" cy="80247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4C7FB07-441B-4018-AC29-E5ECF644323B}"/>
              </a:ext>
            </a:extLst>
          </p:cNvPr>
          <p:cNvSpPr txBox="1"/>
          <p:nvPr/>
        </p:nvSpPr>
        <p:spPr>
          <a:xfrm>
            <a:off x="536895" y="928383"/>
            <a:ext cx="2223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Places things can go wrong</a:t>
            </a:r>
          </a:p>
        </p:txBody>
      </p:sp>
    </p:spTree>
    <p:extLst>
      <p:ext uri="{BB962C8B-B14F-4D97-AF65-F5344CB8AC3E}">
        <p14:creationId xmlns:p14="http://schemas.microsoft.com/office/powerpoint/2010/main" val="28116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F155E-A057-410B-8FE4-4DFDAF3EE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Chemotherapy-Induced </a:t>
            </a:r>
            <a:br>
              <a:rPr lang="en-US" dirty="0"/>
            </a:br>
            <a:r>
              <a:rPr lang="en-US" dirty="0"/>
              <a:t>Peripheral Neuropathy (CIPN)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11848-690B-4EAC-AE92-F58BBC82F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/>
              <a:t>Agents</a:t>
            </a:r>
          </a:p>
          <a:p>
            <a:pPr lvl="1"/>
            <a:r>
              <a:rPr lang="en-US" sz="2800" dirty="0"/>
              <a:t>Taxol (but not </a:t>
            </a:r>
            <a:r>
              <a:rPr lang="en-US" sz="2800" dirty="0" err="1"/>
              <a:t>taxotere</a:t>
            </a:r>
            <a:r>
              <a:rPr lang="en-US" sz="2800" dirty="0"/>
              <a:t>), Cisplatin (but not carboplatin), </a:t>
            </a:r>
            <a:r>
              <a:rPr lang="en-US" sz="2800" dirty="0" err="1"/>
              <a:t>Vinca</a:t>
            </a:r>
            <a:endParaRPr lang="en-US" sz="2600" dirty="0"/>
          </a:p>
          <a:p>
            <a:r>
              <a:rPr lang="en-US" sz="2800" dirty="0"/>
              <a:t>How do they affect</a:t>
            </a:r>
          </a:p>
          <a:p>
            <a:pPr lvl="1"/>
            <a:r>
              <a:rPr lang="en-US" sz="2600" dirty="0"/>
              <a:t>Unknown </a:t>
            </a:r>
          </a:p>
          <a:p>
            <a:pPr lvl="2"/>
            <a:r>
              <a:rPr lang="en-US" sz="2400" dirty="0"/>
              <a:t>Not all equal</a:t>
            </a:r>
          </a:p>
          <a:p>
            <a:pPr lvl="2"/>
            <a:r>
              <a:rPr lang="en-US" sz="2400" dirty="0"/>
              <a:t>Progressive/Cumulative</a:t>
            </a:r>
          </a:p>
        </p:txBody>
      </p:sp>
    </p:spTree>
    <p:extLst>
      <p:ext uri="{BB962C8B-B14F-4D97-AF65-F5344CB8AC3E}">
        <p14:creationId xmlns:p14="http://schemas.microsoft.com/office/powerpoint/2010/main" val="4196724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F155E-A057-410B-8FE4-4DFDAF3EE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does CIPN happen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11848-690B-4EAC-AE92-F58BBC82F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01B3C0-105E-47F8-950B-96BC07D2BD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222"/>
          <a:stretch/>
        </p:blipFill>
        <p:spPr>
          <a:xfrm>
            <a:off x="1477619" y="1925885"/>
            <a:ext cx="6324141" cy="41275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0D8952-EC75-4253-ABE1-D2BA316A4988}"/>
              </a:ext>
            </a:extLst>
          </p:cNvPr>
          <p:cNvSpPr txBox="1"/>
          <p:nvPr/>
        </p:nvSpPr>
        <p:spPr>
          <a:xfrm>
            <a:off x="2030137" y="1620435"/>
            <a:ext cx="1963024" cy="64633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Reduce dendrite number or length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33AD02-C0EC-4112-A8FD-C314DCA9507E}"/>
              </a:ext>
            </a:extLst>
          </p:cNvPr>
          <p:cNvSpPr txBox="1"/>
          <p:nvPr/>
        </p:nvSpPr>
        <p:spPr>
          <a:xfrm>
            <a:off x="927421" y="3429000"/>
            <a:ext cx="1963024" cy="3693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Metabolic health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6C8A18-A40E-4AB2-904B-B6C6B9099A07}"/>
              </a:ext>
            </a:extLst>
          </p:cNvPr>
          <p:cNvSpPr txBox="1"/>
          <p:nvPr/>
        </p:nvSpPr>
        <p:spPr>
          <a:xfrm>
            <a:off x="4994248" y="3709848"/>
            <a:ext cx="1963024" cy="3693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Insulation problem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9D6B5C-6D5D-49EE-85B5-14282AAD9873}"/>
              </a:ext>
            </a:extLst>
          </p:cNvPr>
          <p:cNvSpPr txBox="1"/>
          <p:nvPr/>
        </p:nvSpPr>
        <p:spPr>
          <a:xfrm>
            <a:off x="6752021" y="5143179"/>
            <a:ext cx="1963024" cy="64633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Impaired/Absent neurotransmitter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DB31DD-EAE6-4437-A6D0-047065146B06}"/>
              </a:ext>
            </a:extLst>
          </p:cNvPr>
          <p:cNvSpPr txBox="1"/>
          <p:nvPr/>
        </p:nvSpPr>
        <p:spPr>
          <a:xfrm>
            <a:off x="8237070" y="2228671"/>
            <a:ext cx="20636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So…..</a:t>
            </a:r>
          </a:p>
          <a:p>
            <a:r>
              <a:rPr lang="en-US" sz="2800" b="1" dirty="0"/>
              <a:t>Which one(s) is it?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90C80E-031F-4CFB-8DA8-291410E688F5}"/>
              </a:ext>
            </a:extLst>
          </p:cNvPr>
          <p:cNvSpPr txBox="1"/>
          <p:nvPr/>
        </p:nvSpPr>
        <p:spPr>
          <a:xfrm>
            <a:off x="8237070" y="3613666"/>
            <a:ext cx="20636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And…..</a:t>
            </a:r>
          </a:p>
          <a:p>
            <a:r>
              <a:rPr lang="en-US" sz="2800" b="1" dirty="0"/>
              <a:t>Can it be fixed?</a:t>
            </a:r>
          </a:p>
        </p:txBody>
      </p:sp>
    </p:spTree>
    <p:extLst>
      <p:ext uri="{BB962C8B-B14F-4D97-AF65-F5344CB8AC3E}">
        <p14:creationId xmlns:p14="http://schemas.microsoft.com/office/powerpoint/2010/main" val="165250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3" grpId="0" animBg="1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F155E-A057-410B-8FE4-4DFDAF3EE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Chemotherapy-Induced </a:t>
            </a:r>
            <a:br>
              <a:rPr lang="en-US" dirty="0"/>
            </a:br>
            <a:r>
              <a:rPr lang="en-US" dirty="0"/>
              <a:t>Peripheral Neuropathy (CIPN)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11848-690B-4EAC-AE92-F58BBC82F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Model 1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5DF560D-D90D-46EE-97D2-B0C01FA4BBC0}"/>
              </a:ext>
            </a:extLst>
          </p:cNvPr>
          <p:cNvSpPr/>
          <p:nvPr/>
        </p:nvSpPr>
        <p:spPr>
          <a:xfrm>
            <a:off x="1674796" y="3070459"/>
            <a:ext cx="1078029" cy="5101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8102649-BAC2-4159-BBB5-EECF6E4B6A20}"/>
              </a:ext>
            </a:extLst>
          </p:cNvPr>
          <p:cNvCxnSpPr>
            <a:stCxn id="4" idx="6"/>
          </p:cNvCxnSpPr>
          <p:nvPr/>
        </p:nvCxnSpPr>
        <p:spPr>
          <a:xfrm flipV="1">
            <a:off x="2752825" y="3301465"/>
            <a:ext cx="4206240" cy="240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6E2C8C-7A3A-4CD6-A765-F5D07DCE5FD4}"/>
              </a:ext>
            </a:extLst>
          </p:cNvPr>
          <p:cNvCxnSpPr>
            <a:cxnSpLocks/>
          </p:cNvCxnSpPr>
          <p:nvPr/>
        </p:nvCxnSpPr>
        <p:spPr>
          <a:xfrm flipV="1">
            <a:off x="6959065" y="3070459"/>
            <a:ext cx="336884" cy="231007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122C6B6-4E52-4E7A-B3AD-7125F6338F16}"/>
              </a:ext>
            </a:extLst>
          </p:cNvPr>
          <p:cNvCxnSpPr>
            <a:cxnSpLocks/>
          </p:cNvCxnSpPr>
          <p:nvPr/>
        </p:nvCxnSpPr>
        <p:spPr>
          <a:xfrm flipV="1">
            <a:off x="6959065" y="3311894"/>
            <a:ext cx="360948" cy="13634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99449BE-3208-4AC9-A96C-F6B0333C88D5}"/>
              </a:ext>
            </a:extLst>
          </p:cNvPr>
          <p:cNvCxnSpPr>
            <a:cxnSpLocks/>
          </p:cNvCxnSpPr>
          <p:nvPr/>
        </p:nvCxnSpPr>
        <p:spPr>
          <a:xfrm>
            <a:off x="6959065" y="3325528"/>
            <a:ext cx="581527" cy="164035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14E4297-209B-46B2-971A-2BA0F212930A}"/>
              </a:ext>
            </a:extLst>
          </p:cNvPr>
          <p:cNvCxnSpPr>
            <a:cxnSpLocks/>
          </p:cNvCxnSpPr>
          <p:nvPr/>
        </p:nvCxnSpPr>
        <p:spPr>
          <a:xfrm flipV="1">
            <a:off x="2560319" y="2968015"/>
            <a:ext cx="308009" cy="150168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7F26559-6186-4CF1-98AE-81CEBC85DE9A}"/>
              </a:ext>
            </a:extLst>
          </p:cNvPr>
          <p:cNvCxnSpPr>
            <a:cxnSpLocks/>
          </p:cNvCxnSpPr>
          <p:nvPr/>
        </p:nvCxnSpPr>
        <p:spPr>
          <a:xfrm flipV="1">
            <a:off x="1370682" y="3446652"/>
            <a:ext cx="385011" cy="42911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7A5A8B5-F657-4E4A-A599-DDFE877CDA24}"/>
              </a:ext>
            </a:extLst>
          </p:cNvPr>
          <p:cNvCxnSpPr>
            <a:cxnSpLocks/>
          </p:cNvCxnSpPr>
          <p:nvPr/>
        </p:nvCxnSpPr>
        <p:spPr>
          <a:xfrm flipV="1">
            <a:off x="2140704" y="3584408"/>
            <a:ext cx="0" cy="281348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EDC3BC-F04F-406C-85B6-BE99E9B677F5}"/>
              </a:ext>
            </a:extLst>
          </p:cNvPr>
          <p:cNvCxnSpPr>
            <a:cxnSpLocks/>
          </p:cNvCxnSpPr>
          <p:nvPr/>
        </p:nvCxnSpPr>
        <p:spPr>
          <a:xfrm>
            <a:off x="2521817" y="3553928"/>
            <a:ext cx="192506" cy="209952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3160EF9-7031-4C91-AEA7-9F22AF044523}"/>
              </a:ext>
            </a:extLst>
          </p:cNvPr>
          <p:cNvCxnSpPr>
            <a:cxnSpLocks/>
          </p:cNvCxnSpPr>
          <p:nvPr/>
        </p:nvCxnSpPr>
        <p:spPr>
          <a:xfrm>
            <a:off x="1674796" y="2887177"/>
            <a:ext cx="161794" cy="24685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12AEA3C-B09C-413B-B6B6-1F78E3CD5563}"/>
              </a:ext>
            </a:extLst>
          </p:cNvPr>
          <p:cNvCxnSpPr>
            <a:cxnSpLocks/>
          </p:cNvCxnSpPr>
          <p:nvPr/>
        </p:nvCxnSpPr>
        <p:spPr>
          <a:xfrm>
            <a:off x="2221601" y="2855393"/>
            <a:ext cx="0" cy="207447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AF1F7195-D19E-44B4-A5DA-EB34CD6D42B9}"/>
              </a:ext>
            </a:extLst>
          </p:cNvPr>
          <p:cNvSpPr/>
          <p:nvPr/>
        </p:nvSpPr>
        <p:spPr>
          <a:xfrm>
            <a:off x="1636294" y="4359802"/>
            <a:ext cx="1078029" cy="5101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3DB7D7E-AF89-458C-BA9B-2B62D17756D6}"/>
              </a:ext>
            </a:extLst>
          </p:cNvPr>
          <p:cNvCxnSpPr>
            <a:cxnSpLocks/>
          </p:cNvCxnSpPr>
          <p:nvPr/>
        </p:nvCxnSpPr>
        <p:spPr>
          <a:xfrm>
            <a:off x="2714323" y="4644747"/>
            <a:ext cx="798898" cy="118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89162FE-7481-4212-99BD-2EECA9937F7E}"/>
              </a:ext>
            </a:extLst>
          </p:cNvPr>
          <p:cNvCxnSpPr>
            <a:cxnSpLocks/>
          </p:cNvCxnSpPr>
          <p:nvPr/>
        </p:nvCxnSpPr>
        <p:spPr>
          <a:xfrm flipV="1">
            <a:off x="3537285" y="4407526"/>
            <a:ext cx="336884" cy="231007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4F18065-03CD-4494-931A-94CFA00FEB27}"/>
              </a:ext>
            </a:extLst>
          </p:cNvPr>
          <p:cNvCxnSpPr>
            <a:cxnSpLocks/>
          </p:cNvCxnSpPr>
          <p:nvPr/>
        </p:nvCxnSpPr>
        <p:spPr>
          <a:xfrm flipV="1">
            <a:off x="3513221" y="4648961"/>
            <a:ext cx="360948" cy="13634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56125CD-98D3-496C-B305-381FDA3B2230}"/>
              </a:ext>
            </a:extLst>
          </p:cNvPr>
          <p:cNvCxnSpPr>
            <a:cxnSpLocks/>
          </p:cNvCxnSpPr>
          <p:nvPr/>
        </p:nvCxnSpPr>
        <p:spPr>
          <a:xfrm>
            <a:off x="3513221" y="4662595"/>
            <a:ext cx="581527" cy="164035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4C449F1-0B08-4591-9A42-32B3360652FE}"/>
              </a:ext>
            </a:extLst>
          </p:cNvPr>
          <p:cNvCxnSpPr>
            <a:cxnSpLocks/>
          </p:cNvCxnSpPr>
          <p:nvPr/>
        </p:nvCxnSpPr>
        <p:spPr>
          <a:xfrm flipV="1">
            <a:off x="2521817" y="4257358"/>
            <a:ext cx="308009" cy="150168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0172A65-E894-4608-88CB-6BD314EA073B}"/>
              </a:ext>
            </a:extLst>
          </p:cNvPr>
          <p:cNvCxnSpPr>
            <a:cxnSpLocks/>
          </p:cNvCxnSpPr>
          <p:nvPr/>
        </p:nvCxnSpPr>
        <p:spPr>
          <a:xfrm flipV="1">
            <a:off x="1332180" y="4735995"/>
            <a:ext cx="385011" cy="42911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F24D29C-E154-434F-9849-EA1BD6162651}"/>
              </a:ext>
            </a:extLst>
          </p:cNvPr>
          <p:cNvCxnSpPr>
            <a:cxnSpLocks/>
          </p:cNvCxnSpPr>
          <p:nvPr/>
        </p:nvCxnSpPr>
        <p:spPr>
          <a:xfrm flipV="1">
            <a:off x="2102202" y="4873751"/>
            <a:ext cx="0" cy="281348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7C2B3AF-816D-4CEA-85F8-5FDFF7A0E0BD}"/>
              </a:ext>
            </a:extLst>
          </p:cNvPr>
          <p:cNvCxnSpPr>
            <a:cxnSpLocks/>
          </p:cNvCxnSpPr>
          <p:nvPr/>
        </p:nvCxnSpPr>
        <p:spPr>
          <a:xfrm>
            <a:off x="2483315" y="4843271"/>
            <a:ext cx="192506" cy="209952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C879C97-9870-4881-9C5E-0F8F011E7015}"/>
              </a:ext>
            </a:extLst>
          </p:cNvPr>
          <p:cNvCxnSpPr>
            <a:cxnSpLocks/>
          </p:cNvCxnSpPr>
          <p:nvPr/>
        </p:nvCxnSpPr>
        <p:spPr>
          <a:xfrm>
            <a:off x="1636294" y="4176520"/>
            <a:ext cx="161794" cy="24685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965BC09-87F0-431F-815B-8E74CE1B29E6}"/>
              </a:ext>
            </a:extLst>
          </p:cNvPr>
          <p:cNvCxnSpPr>
            <a:cxnSpLocks/>
          </p:cNvCxnSpPr>
          <p:nvPr/>
        </p:nvCxnSpPr>
        <p:spPr>
          <a:xfrm>
            <a:off x="2183099" y="4144736"/>
            <a:ext cx="0" cy="207447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49D1AEB-C8CF-40AF-8FD8-02DD7DD009BF}"/>
              </a:ext>
            </a:extLst>
          </p:cNvPr>
          <p:cNvCxnSpPr>
            <a:cxnSpLocks/>
          </p:cNvCxnSpPr>
          <p:nvPr/>
        </p:nvCxnSpPr>
        <p:spPr>
          <a:xfrm flipV="1">
            <a:off x="3113772" y="4407526"/>
            <a:ext cx="0" cy="346509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5289BAC-4C32-4F8D-A047-10FDEAA1466F}"/>
              </a:ext>
            </a:extLst>
          </p:cNvPr>
          <p:cNvCxnSpPr>
            <a:cxnSpLocks/>
          </p:cNvCxnSpPr>
          <p:nvPr/>
        </p:nvCxnSpPr>
        <p:spPr>
          <a:xfrm flipV="1">
            <a:off x="4491106" y="4389486"/>
            <a:ext cx="0" cy="346509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6368A73-513E-4308-873C-E5D16FC192A2}"/>
              </a:ext>
            </a:extLst>
          </p:cNvPr>
          <p:cNvCxnSpPr>
            <a:cxnSpLocks/>
          </p:cNvCxnSpPr>
          <p:nvPr/>
        </p:nvCxnSpPr>
        <p:spPr>
          <a:xfrm flipV="1">
            <a:off x="3130733" y="3099334"/>
            <a:ext cx="0" cy="346509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2748B7F-CF85-47BD-8703-795399EEF6D4}"/>
              </a:ext>
            </a:extLst>
          </p:cNvPr>
          <p:cNvCxnSpPr>
            <a:cxnSpLocks/>
          </p:cNvCxnSpPr>
          <p:nvPr/>
        </p:nvCxnSpPr>
        <p:spPr>
          <a:xfrm flipV="1">
            <a:off x="4491106" y="3082491"/>
            <a:ext cx="0" cy="346509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45B8DE6-884E-43A0-A05D-4B19385EED04}"/>
              </a:ext>
            </a:extLst>
          </p:cNvPr>
          <p:cNvCxnSpPr>
            <a:cxnSpLocks/>
          </p:cNvCxnSpPr>
          <p:nvPr/>
        </p:nvCxnSpPr>
        <p:spPr>
          <a:xfrm flipV="1">
            <a:off x="5383284" y="3082490"/>
            <a:ext cx="0" cy="346509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73FC804-AE68-4270-9BAD-BFF4378D5DF9}"/>
              </a:ext>
            </a:extLst>
          </p:cNvPr>
          <p:cNvCxnSpPr>
            <a:cxnSpLocks/>
          </p:cNvCxnSpPr>
          <p:nvPr/>
        </p:nvCxnSpPr>
        <p:spPr>
          <a:xfrm flipV="1">
            <a:off x="8985419" y="4349774"/>
            <a:ext cx="0" cy="346509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9083837-BD6C-425D-9586-5D33E4949BC5}"/>
              </a:ext>
            </a:extLst>
          </p:cNvPr>
          <p:cNvCxnSpPr>
            <a:cxnSpLocks/>
          </p:cNvCxnSpPr>
          <p:nvPr/>
        </p:nvCxnSpPr>
        <p:spPr>
          <a:xfrm flipV="1">
            <a:off x="6425099" y="4432397"/>
            <a:ext cx="0" cy="346509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08B9C47-BB11-4380-A68E-FD20F2B86EF5}"/>
              </a:ext>
            </a:extLst>
          </p:cNvPr>
          <p:cNvCxnSpPr>
            <a:cxnSpLocks/>
          </p:cNvCxnSpPr>
          <p:nvPr/>
        </p:nvCxnSpPr>
        <p:spPr>
          <a:xfrm flipV="1">
            <a:off x="5383284" y="4407526"/>
            <a:ext cx="0" cy="346509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AD5CE20-433E-4868-89C3-E59D99C7DDC4}"/>
              </a:ext>
            </a:extLst>
          </p:cNvPr>
          <p:cNvCxnSpPr>
            <a:cxnSpLocks/>
          </p:cNvCxnSpPr>
          <p:nvPr/>
        </p:nvCxnSpPr>
        <p:spPr>
          <a:xfrm flipV="1">
            <a:off x="7798988" y="4398103"/>
            <a:ext cx="0" cy="346509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93172EF-88A7-4F62-932C-7E1B2E9D015E}"/>
              </a:ext>
            </a:extLst>
          </p:cNvPr>
          <p:cNvCxnSpPr>
            <a:cxnSpLocks/>
          </p:cNvCxnSpPr>
          <p:nvPr/>
        </p:nvCxnSpPr>
        <p:spPr>
          <a:xfrm flipV="1">
            <a:off x="7798988" y="2965385"/>
            <a:ext cx="0" cy="346509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3E46EBC-54C0-4BE6-BEC0-AED9392F052E}"/>
              </a:ext>
            </a:extLst>
          </p:cNvPr>
          <p:cNvCxnSpPr>
            <a:cxnSpLocks/>
          </p:cNvCxnSpPr>
          <p:nvPr/>
        </p:nvCxnSpPr>
        <p:spPr>
          <a:xfrm flipV="1">
            <a:off x="6425099" y="3070459"/>
            <a:ext cx="0" cy="346509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AAB8C01-E36D-4335-8BC9-C19BFA7DAFAF}"/>
              </a:ext>
            </a:extLst>
          </p:cNvPr>
          <p:cNvCxnSpPr>
            <a:cxnSpLocks/>
          </p:cNvCxnSpPr>
          <p:nvPr/>
        </p:nvCxnSpPr>
        <p:spPr>
          <a:xfrm flipV="1">
            <a:off x="8968457" y="2954956"/>
            <a:ext cx="0" cy="346509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01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1834</TotalTime>
  <Words>942</Words>
  <Application>Microsoft Office PowerPoint</Application>
  <PresentationFormat>Widescreen</PresentationFormat>
  <Paragraphs>243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Gill Sans MT</vt:lpstr>
      <vt:lpstr>Gallery</vt:lpstr>
      <vt:lpstr>Peripheral Neuropathy, Chemotherapy &amp; You </vt:lpstr>
      <vt:lpstr>Definition</vt:lpstr>
      <vt:lpstr>NeurO-Anatomy  (In Box form)</vt:lpstr>
      <vt:lpstr>Neuro-Anatomy (schematic form)</vt:lpstr>
      <vt:lpstr>Neuro-Anatomy (Cellular) – last one, I promise</vt:lpstr>
      <vt:lpstr>PowerPoint Presentation</vt:lpstr>
      <vt:lpstr>Chemotherapy-Induced  Peripheral Neuropathy (CIPN)</vt:lpstr>
      <vt:lpstr>How does CIPN happen</vt:lpstr>
      <vt:lpstr>Chemotherapy-Induced  Peripheral Neuropathy (CIPN)</vt:lpstr>
      <vt:lpstr>Chemotherapy-Induced  Peripheral Neuropathy (CIPN)</vt:lpstr>
      <vt:lpstr>Chemotherapy-Induced  Peripheral Neuropathy (CIPN)</vt:lpstr>
      <vt:lpstr>Chemotherapy-Induced  Peripheral Neuropathy (CIPN)</vt:lpstr>
      <vt:lpstr>Chemotherapy-Induced  Peripheral Neuropathy (CIPN)</vt:lpstr>
      <vt:lpstr> So what are you going to do about it? </vt:lpstr>
      <vt:lpstr>Treatment OPTIONS– Mixed success</vt:lpstr>
      <vt:lpstr> Why is there no easy treatment</vt:lpstr>
      <vt:lpstr>So…What should I use?</vt:lpstr>
      <vt:lpstr>PowerPoint Presentation</vt:lpstr>
      <vt:lpstr>Peripheral Neuropathy</vt:lpstr>
      <vt:lpstr> So…What should I use</vt:lpstr>
      <vt:lpstr> Acupuncture</vt:lpstr>
      <vt:lpstr> Acupuncture</vt:lpstr>
      <vt:lpstr> Acupuncture</vt:lpstr>
      <vt:lpstr> Acupuncture</vt:lpstr>
      <vt:lpstr>Photobiomodulation</vt:lpstr>
      <vt:lpstr>Our trial</vt:lpstr>
      <vt:lpstr>Our trial</vt:lpstr>
      <vt:lpstr>Our trial</vt:lpstr>
      <vt:lpstr>Our trial</vt:lpstr>
      <vt:lpstr> What’s Next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Peripheral Neuropathy, Chemotherapy &amp; You</dc:title>
  <dc:creator>argenta</dc:creator>
  <cp:lastModifiedBy>Katherine Brown</cp:lastModifiedBy>
  <cp:revision>40</cp:revision>
  <dcterms:created xsi:type="dcterms:W3CDTF">2019-02-01T16:29:46Z</dcterms:created>
  <dcterms:modified xsi:type="dcterms:W3CDTF">2019-05-22T21:13:13Z</dcterms:modified>
</cp:coreProperties>
</file>